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3.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Lst>
  <p:notesMasterIdLst>
    <p:notesMasterId r:id="rId44"/>
  </p:notesMasterIdLst>
  <p:handoutMasterIdLst>
    <p:handoutMasterId r:id="rId45"/>
  </p:handoutMasterIdLst>
  <p:sldIdLst>
    <p:sldId id="256" r:id="rId3"/>
    <p:sldId id="285" r:id="rId4"/>
    <p:sldId id="286" r:id="rId5"/>
    <p:sldId id="287" r:id="rId6"/>
    <p:sldId id="288" r:id="rId7"/>
    <p:sldId id="289" r:id="rId8"/>
    <p:sldId id="290" r:id="rId9"/>
    <p:sldId id="291" r:id="rId10"/>
    <p:sldId id="264" r:id="rId11"/>
    <p:sldId id="265" r:id="rId12"/>
    <p:sldId id="271" r:id="rId13"/>
    <p:sldId id="266" r:id="rId14"/>
    <p:sldId id="267" r:id="rId15"/>
    <p:sldId id="268" r:id="rId16"/>
    <p:sldId id="269" r:id="rId17"/>
    <p:sldId id="270" r:id="rId18"/>
    <p:sldId id="258" r:id="rId19"/>
    <p:sldId id="259" r:id="rId20"/>
    <p:sldId id="260" r:id="rId21"/>
    <p:sldId id="261" r:id="rId22"/>
    <p:sldId id="262" r:id="rId23"/>
    <p:sldId id="263" r:id="rId24"/>
    <p:sldId id="272" r:id="rId25"/>
    <p:sldId id="273" r:id="rId26"/>
    <p:sldId id="274" r:id="rId27"/>
    <p:sldId id="275" r:id="rId28"/>
    <p:sldId id="276" r:id="rId29"/>
    <p:sldId id="277" r:id="rId30"/>
    <p:sldId id="278" r:id="rId31"/>
    <p:sldId id="279" r:id="rId32"/>
    <p:sldId id="280" r:id="rId33"/>
    <p:sldId id="281" r:id="rId34"/>
    <p:sldId id="293" r:id="rId35"/>
    <p:sldId id="284" r:id="rId36"/>
    <p:sldId id="294" r:id="rId37"/>
    <p:sldId id="295" r:id="rId38"/>
    <p:sldId id="297" r:id="rId39"/>
    <p:sldId id="298" r:id="rId40"/>
    <p:sldId id="299" r:id="rId41"/>
    <p:sldId id="296" r:id="rId42"/>
    <p:sldId id="292"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7" d="100"/>
          <a:sy n="127" d="100"/>
        </p:scale>
        <p:origin x="-58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 Id="rId2"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CA370B-3F67-A54F-A45B-6B44845154B6}" type="datetimeFigureOut">
              <a:rPr lang="en-US" smtClean="0"/>
              <a:t>06/05/14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E83583-BF1F-AF44-B871-FA872523E1EC}" type="slidenum">
              <a:rPr lang="en-US" smtClean="0"/>
              <a:t>‹#›</a:t>
            </a:fld>
            <a:endParaRPr lang="en-US"/>
          </a:p>
        </p:txBody>
      </p:sp>
    </p:spTree>
    <p:extLst>
      <p:ext uri="{BB962C8B-B14F-4D97-AF65-F5344CB8AC3E}">
        <p14:creationId xmlns:p14="http://schemas.microsoft.com/office/powerpoint/2010/main" val="21632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F262ED-633B-F945-9DC3-5101277073A4}" type="datetimeFigureOut">
              <a:rPr lang="en-US" smtClean="0"/>
              <a:t>06/05/14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C2DC04-6187-224F-932C-57D6A5580DE5}" type="slidenum">
              <a:rPr lang="en-US" smtClean="0"/>
              <a:t>‹#›</a:t>
            </a:fld>
            <a:endParaRPr lang="en-US"/>
          </a:p>
        </p:txBody>
      </p:sp>
    </p:spTree>
    <p:extLst>
      <p:ext uri="{BB962C8B-B14F-4D97-AF65-F5344CB8AC3E}">
        <p14:creationId xmlns:p14="http://schemas.microsoft.com/office/powerpoint/2010/main" val="20595459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1966D1B-7736-4527-89DE-F2351085B83D}" type="slidenum">
              <a:rPr lang="de-DE" sz="900" b="0">
                <a:latin typeface="Times New Roman" pitchFamily="18" charset="0"/>
              </a:rPr>
              <a:pPr/>
              <a:t>3</a:t>
            </a:fld>
            <a:endParaRPr lang="de-DE" sz="900" b="0">
              <a:latin typeface="Times New Roman" pitchFamily="18" charset="0"/>
            </a:endParaRPr>
          </a:p>
        </p:txBody>
      </p:sp>
      <p:sp>
        <p:nvSpPr>
          <p:cNvPr id="790531" name="Rectangle 2"/>
          <p:cNvSpPr>
            <a:spLocks noGrp="1" noRot="1" noChangeAspect="1" noChangeArrowheads="1" noTextEdit="1"/>
          </p:cNvSpPr>
          <p:nvPr>
            <p:ph type="sldImg"/>
          </p:nvPr>
        </p:nvSpPr>
        <p:spPr>
          <a:xfrm>
            <a:off x="1295400" y="800100"/>
            <a:ext cx="4268788" cy="3200400"/>
          </a:xfrm>
          <a:ln/>
        </p:spPr>
      </p:sp>
      <p:sp>
        <p:nvSpPr>
          <p:cNvPr id="79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Nur die Schritte in der Mitte werden oft als „das Wasserfallmodell“ bezeichnet. Mit leicht veränderten Bezeichnungen, mal ein Schritt mehr oder weniger. Die Pfeile stehen wohl für das herabfließende Wasser.</a:t>
            </a:r>
          </a:p>
          <a:p>
            <a:r>
              <a:rPr lang="de-DE" smtClean="0"/>
              <a:t>Man kann die Schritte als Phasen begreifen, das bedeutet: Wenn der Entwurf einmal begonnen hat, gibt es kein Zurück mehr.</a:t>
            </a:r>
          </a:p>
          <a:p>
            <a:r>
              <a:rPr lang="de-DE" smtClean="0"/>
              <a:t>Das ist aber allenfalls für die Abrechnung sinnvoll. Handlungsleitender ist eine Interpretation der Schritte als „Aktivitäten“. Diese Interpretation erlaubt es nach einer Zeit des „Entwerfens“ zum „Analysieren“ zurückkehren – man wird ja beim Entwerfen oft geradezu dazu gedrängt.</a:t>
            </a:r>
          </a:p>
          <a:p>
            <a:r>
              <a:rPr lang="de-DE" smtClean="0"/>
              <a:t>Schon der Autor Royce des Wasserfall-Papers hatte viele Rücksprünge vorgesehen (blau, grün).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613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6132" name="Rectangle 5"/>
          <p:cNvSpPr>
            <a:spLocks noGrp="1" noChangeArrowheads="1"/>
          </p:cNvSpPr>
          <p:nvPr>
            <p:ph type="sldNum" sz="quarter" idx="5"/>
          </p:nvPr>
        </p:nvSpPr>
        <p:spPr>
          <a:noFill/>
        </p:spPr>
        <p:txBody>
          <a:bodyPr/>
          <a:lstStyle/>
          <a:p>
            <a:fld id="{F38F3528-7493-4C05-83BC-9CD6C566CF56}" type="slidenum">
              <a:rPr lang="de-DE" smtClean="0">
                <a:solidFill>
                  <a:prstClr val="black"/>
                </a:solidFill>
                <a:latin typeface="Calibri"/>
              </a:rPr>
              <a:pPr/>
              <a:t>17</a:t>
            </a:fld>
            <a:endParaRPr lang="de-DE" smtClean="0">
              <a:solidFill>
                <a:prstClr val="black"/>
              </a:solidFill>
              <a:latin typeface="Calibri"/>
            </a:endParaRPr>
          </a:p>
        </p:txBody>
      </p:sp>
      <p:sp>
        <p:nvSpPr>
          <p:cNvPr id="176133" name="Rectangle 2"/>
          <p:cNvSpPr>
            <a:spLocks noGrp="1" noRot="1" noChangeAspect="1" noChangeArrowheads="1" noTextEdit="1"/>
          </p:cNvSpPr>
          <p:nvPr>
            <p:ph type="sldImg"/>
          </p:nvPr>
        </p:nvSpPr>
        <p:spPr>
          <a:xfrm>
            <a:off x="1296988" y="800100"/>
            <a:ext cx="4268787" cy="3200400"/>
          </a:xfrm>
          <a:ln/>
        </p:spPr>
      </p:sp>
      <p:sp>
        <p:nvSpPr>
          <p:cNvPr id="176134" name="Rectangle 3"/>
          <p:cNvSpPr>
            <a:spLocks noGrp="1" noChangeArrowheads="1"/>
          </p:cNvSpPr>
          <p:nvPr>
            <p:ph type="body" idx="1"/>
          </p:nvPr>
        </p:nvSpPr>
        <p:spPr>
          <a:xfrm>
            <a:off x="913991" y="4347195"/>
            <a:ext cx="5030018" cy="3849359"/>
          </a:xfrm>
          <a:noFill/>
          <a:ln/>
        </p:spPr>
        <p:txBody>
          <a:bodyPr/>
          <a:lstStyle/>
          <a:p>
            <a:r>
              <a:rPr lang="de-DE" smtClean="0"/>
              <a:t>Dieses Argument stammt von Barry Boehm; ich habe es auf den nächsten Folien visuell aufbereitet um das Spektrum zu zeigen.</a:t>
            </a:r>
          </a:p>
          <a:p>
            <a:r>
              <a:rPr lang="de-DE" smtClean="0"/>
              <a:t>Jeder Punkt auf dem Spektrum hat Vor- und Nachteile und man muss im Grunde genommen für jedes Projekt die geeignete Vorausschau finden.</a:t>
            </a:r>
          </a:p>
          <a:p>
            <a:r>
              <a:rPr lang="de-DE" smtClean="0"/>
              <a:t>Die Frage ist ja: wie weit voraus plant man im Projekt?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7155"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7156" name="Rectangle 5"/>
          <p:cNvSpPr>
            <a:spLocks noGrp="1" noChangeArrowheads="1"/>
          </p:cNvSpPr>
          <p:nvPr>
            <p:ph type="sldNum" sz="quarter" idx="5"/>
          </p:nvPr>
        </p:nvSpPr>
        <p:spPr>
          <a:noFill/>
        </p:spPr>
        <p:txBody>
          <a:bodyPr/>
          <a:lstStyle/>
          <a:p>
            <a:fld id="{39701FF9-8724-4CD7-811F-FA7716BAA679}" type="slidenum">
              <a:rPr lang="de-DE" smtClean="0">
                <a:solidFill>
                  <a:prstClr val="black"/>
                </a:solidFill>
                <a:latin typeface="Calibri"/>
              </a:rPr>
              <a:pPr/>
              <a:t>18</a:t>
            </a:fld>
            <a:endParaRPr lang="de-DE" smtClean="0">
              <a:solidFill>
                <a:prstClr val="black"/>
              </a:solidFill>
              <a:latin typeface="Calibri"/>
            </a:endParaRPr>
          </a:p>
        </p:txBody>
      </p:sp>
      <p:sp>
        <p:nvSpPr>
          <p:cNvPr id="177157" name="Rectangle 2"/>
          <p:cNvSpPr>
            <a:spLocks noGrp="1" noRot="1" noChangeAspect="1" noChangeArrowheads="1" noTextEdit="1"/>
          </p:cNvSpPr>
          <p:nvPr>
            <p:ph type="sldImg"/>
          </p:nvPr>
        </p:nvSpPr>
        <p:spPr>
          <a:xfrm>
            <a:off x="1296988" y="800100"/>
            <a:ext cx="4268787" cy="3200400"/>
          </a:xfrm>
          <a:ln/>
        </p:spPr>
      </p:sp>
      <p:sp>
        <p:nvSpPr>
          <p:cNvPr id="177158" name="Rectangle 3"/>
          <p:cNvSpPr>
            <a:spLocks noGrp="1" noChangeArrowheads="1"/>
          </p:cNvSpPr>
          <p:nvPr>
            <p:ph type="body" idx="1"/>
          </p:nvPr>
        </p:nvSpPr>
        <p:spPr>
          <a:xfrm>
            <a:off x="913991" y="4347195"/>
            <a:ext cx="5030018" cy="3849359"/>
          </a:xfrm>
          <a:noFill/>
          <a:ln/>
        </p:spPr>
        <p:txBody>
          <a:bodyPr/>
          <a:lstStyle/>
          <a:p>
            <a:r>
              <a:rPr lang="de-DE" smtClean="0"/>
              <a:t>Ad hoc ist nicht wünschswert: Wer nur auf Zuruf arbeitet und sich allein von den aktuellen Zurufen steuern lässt, verfolgt selbst keine Linie und kann auch nicht abschätzen, wie lange er für eine Aufgabe brauchen wird.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8179"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8180" name="Rectangle 5"/>
          <p:cNvSpPr>
            <a:spLocks noGrp="1" noChangeArrowheads="1"/>
          </p:cNvSpPr>
          <p:nvPr>
            <p:ph type="sldNum" sz="quarter" idx="5"/>
          </p:nvPr>
        </p:nvSpPr>
        <p:spPr>
          <a:noFill/>
        </p:spPr>
        <p:txBody>
          <a:bodyPr/>
          <a:lstStyle/>
          <a:p>
            <a:fld id="{946608AB-B576-4BC8-9DE6-030DB2EF8979}" type="slidenum">
              <a:rPr lang="de-DE" smtClean="0">
                <a:solidFill>
                  <a:prstClr val="black"/>
                </a:solidFill>
                <a:latin typeface="Calibri"/>
              </a:rPr>
              <a:pPr/>
              <a:t>19</a:t>
            </a:fld>
            <a:endParaRPr lang="de-DE" smtClean="0">
              <a:solidFill>
                <a:prstClr val="black"/>
              </a:solidFill>
              <a:latin typeface="Calibri"/>
            </a:endParaRPr>
          </a:p>
        </p:txBody>
      </p:sp>
      <p:sp>
        <p:nvSpPr>
          <p:cNvPr id="178181" name="Rectangle 2"/>
          <p:cNvSpPr>
            <a:spLocks noGrp="1" noRot="1" noChangeAspect="1" noChangeArrowheads="1" noTextEdit="1"/>
          </p:cNvSpPr>
          <p:nvPr>
            <p:ph type="sldImg"/>
          </p:nvPr>
        </p:nvSpPr>
        <p:spPr>
          <a:xfrm>
            <a:off x="1296988" y="800100"/>
            <a:ext cx="4268787" cy="3200400"/>
          </a:xfrm>
          <a:ln/>
        </p:spPr>
      </p:sp>
      <p:sp>
        <p:nvSpPr>
          <p:cNvPr id="178182" name="Rectangle 3"/>
          <p:cNvSpPr>
            <a:spLocks noGrp="1" noChangeArrowheads="1"/>
          </p:cNvSpPr>
          <p:nvPr>
            <p:ph type="body" idx="1"/>
          </p:nvPr>
        </p:nvSpPr>
        <p:spPr>
          <a:xfrm>
            <a:off x="913991" y="4347195"/>
            <a:ext cx="5030018" cy="3849359"/>
          </a:xfrm>
          <a:noFill/>
          <a:ln/>
        </p:spPr>
        <p:txBody>
          <a:bodyPr/>
          <a:lstStyle/>
          <a:p>
            <a:r>
              <a:rPr lang="de-DE" smtClean="0"/>
              <a:t>Hier werden keine Verträge abgeschlossen, oder jedenfalls nicht über jedes Detail auf längere Frist. Dennoch gibt es langfristige, detaillierte Pläne, die man aktualisieren und ändern muss.</a:t>
            </a:r>
          </a:p>
          <a:p>
            <a:endParaRPr lang="de-DE"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9203"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9204" name="Rectangle 5"/>
          <p:cNvSpPr>
            <a:spLocks noGrp="1" noChangeArrowheads="1"/>
          </p:cNvSpPr>
          <p:nvPr>
            <p:ph type="sldNum" sz="quarter" idx="5"/>
          </p:nvPr>
        </p:nvSpPr>
        <p:spPr>
          <a:noFill/>
        </p:spPr>
        <p:txBody>
          <a:bodyPr/>
          <a:lstStyle/>
          <a:p>
            <a:fld id="{D2AE96C3-5099-4D59-A7CC-DDB9CC0A4FFA}" type="slidenum">
              <a:rPr lang="de-DE" smtClean="0">
                <a:solidFill>
                  <a:prstClr val="black"/>
                </a:solidFill>
                <a:latin typeface="Calibri"/>
              </a:rPr>
              <a:pPr/>
              <a:t>20</a:t>
            </a:fld>
            <a:endParaRPr lang="de-DE" smtClean="0">
              <a:solidFill>
                <a:prstClr val="black"/>
              </a:solidFill>
              <a:latin typeface="Calibri"/>
            </a:endParaRPr>
          </a:p>
        </p:txBody>
      </p:sp>
      <p:sp>
        <p:nvSpPr>
          <p:cNvPr id="179205" name="Rectangle 2"/>
          <p:cNvSpPr>
            <a:spLocks noGrp="1" noRot="1" noChangeAspect="1" noChangeArrowheads="1" noTextEdit="1"/>
          </p:cNvSpPr>
          <p:nvPr>
            <p:ph type="sldImg"/>
          </p:nvPr>
        </p:nvSpPr>
        <p:spPr>
          <a:xfrm>
            <a:off x="1296988" y="800100"/>
            <a:ext cx="4268787" cy="3200400"/>
          </a:xfrm>
          <a:ln/>
        </p:spPr>
      </p:sp>
      <p:sp>
        <p:nvSpPr>
          <p:cNvPr id="179206" name="Rectangle 3"/>
          <p:cNvSpPr>
            <a:spLocks noGrp="1" noChangeArrowheads="1"/>
          </p:cNvSpPr>
          <p:nvPr>
            <p:ph type="body" idx="1"/>
          </p:nvPr>
        </p:nvSpPr>
        <p:spPr>
          <a:xfrm>
            <a:off x="913991" y="4347195"/>
            <a:ext cx="5030018" cy="3849359"/>
          </a:xfrm>
          <a:noFill/>
          <a:ln/>
        </p:spPr>
        <p:txBody>
          <a:bodyPr/>
          <a:lstStyle/>
          <a:p>
            <a:r>
              <a:rPr lang="de-DE" smtClean="0"/>
              <a:t>Schon im Spiralmodell weiß man nicht mehr, wie viele Iterationen nötig werden und was genau in welcher Iteration bearbeitet wird. Insgesamt gibt es also keine so langfristige Planung.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022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0228" name="Rectangle 5"/>
          <p:cNvSpPr>
            <a:spLocks noGrp="1" noChangeArrowheads="1"/>
          </p:cNvSpPr>
          <p:nvPr>
            <p:ph type="sldNum" sz="quarter" idx="5"/>
          </p:nvPr>
        </p:nvSpPr>
        <p:spPr>
          <a:noFill/>
        </p:spPr>
        <p:txBody>
          <a:bodyPr/>
          <a:lstStyle/>
          <a:p>
            <a:fld id="{4434E6F7-54B0-4564-9656-F20625AEFD7F}" type="slidenum">
              <a:rPr lang="de-DE" smtClean="0">
                <a:solidFill>
                  <a:prstClr val="black"/>
                </a:solidFill>
                <a:latin typeface="Calibri"/>
              </a:rPr>
              <a:pPr/>
              <a:t>21</a:t>
            </a:fld>
            <a:endParaRPr lang="de-DE" smtClean="0">
              <a:solidFill>
                <a:prstClr val="black"/>
              </a:solidFill>
              <a:latin typeface="Calibri"/>
            </a:endParaRPr>
          </a:p>
        </p:txBody>
      </p:sp>
      <p:sp>
        <p:nvSpPr>
          <p:cNvPr id="180229" name="Rectangle 2"/>
          <p:cNvSpPr>
            <a:spLocks noGrp="1" noRot="1" noChangeAspect="1" noChangeArrowheads="1" noTextEdit="1"/>
          </p:cNvSpPr>
          <p:nvPr>
            <p:ph type="sldImg"/>
          </p:nvPr>
        </p:nvSpPr>
        <p:spPr>
          <a:xfrm>
            <a:off x="1296988" y="800100"/>
            <a:ext cx="4268787" cy="3200400"/>
          </a:xfrm>
          <a:ln/>
        </p:spPr>
      </p:sp>
      <p:sp>
        <p:nvSpPr>
          <p:cNvPr id="180230" name="Rectangle 3"/>
          <p:cNvSpPr>
            <a:spLocks noGrp="1" noChangeArrowheads="1"/>
          </p:cNvSpPr>
          <p:nvPr>
            <p:ph type="body" idx="1"/>
          </p:nvPr>
        </p:nvSpPr>
        <p:spPr>
          <a:xfrm>
            <a:off x="913991" y="4347195"/>
            <a:ext cx="5030018" cy="3849359"/>
          </a:xfrm>
          <a:noFill/>
          <a:ln/>
        </p:spPr>
        <p:txBody>
          <a:bodyPr/>
          <a:lstStyle/>
          <a:p>
            <a:r>
              <a:rPr lang="de-DE" smtClean="0"/>
              <a:t>Mit XP sind wir am kurzfristig-planenden Ende der agilen Methoden. Andere, so wie FDD oder Crystal, planen zum Teil schon länger, sind aber immer noch agil.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125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1252" name="Rectangle 5"/>
          <p:cNvSpPr>
            <a:spLocks noGrp="1" noChangeArrowheads="1"/>
          </p:cNvSpPr>
          <p:nvPr>
            <p:ph type="sldNum" sz="quarter" idx="5"/>
          </p:nvPr>
        </p:nvSpPr>
        <p:spPr>
          <a:noFill/>
        </p:spPr>
        <p:txBody>
          <a:bodyPr/>
          <a:lstStyle/>
          <a:p>
            <a:fld id="{57D277C8-6747-4089-8699-82C7978E0744}" type="slidenum">
              <a:rPr lang="de-DE" smtClean="0">
                <a:solidFill>
                  <a:prstClr val="black"/>
                </a:solidFill>
                <a:latin typeface="Calibri"/>
              </a:rPr>
              <a:pPr/>
              <a:t>22</a:t>
            </a:fld>
            <a:endParaRPr lang="de-DE" smtClean="0">
              <a:solidFill>
                <a:prstClr val="black"/>
              </a:solidFill>
              <a:latin typeface="Calibri"/>
            </a:endParaRPr>
          </a:p>
        </p:txBody>
      </p:sp>
      <p:sp>
        <p:nvSpPr>
          <p:cNvPr id="181253" name="Rectangle 2"/>
          <p:cNvSpPr>
            <a:spLocks noGrp="1" noRot="1" noChangeAspect="1" noChangeArrowheads="1" noTextEdit="1"/>
          </p:cNvSpPr>
          <p:nvPr>
            <p:ph type="sldImg"/>
          </p:nvPr>
        </p:nvSpPr>
        <p:spPr>
          <a:xfrm>
            <a:off x="1296988" y="800100"/>
            <a:ext cx="4268787" cy="3200400"/>
          </a:xfrm>
          <a:ln/>
        </p:spPr>
      </p:sp>
      <p:sp>
        <p:nvSpPr>
          <p:cNvPr id="181254" name="Rectangle 3"/>
          <p:cNvSpPr>
            <a:spLocks noGrp="1" noChangeArrowheads="1"/>
          </p:cNvSpPr>
          <p:nvPr>
            <p:ph type="body" idx="1"/>
          </p:nvPr>
        </p:nvSpPr>
        <p:spPr>
          <a:xfrm>
            <a:off x="913991" y="4347195"/>
            <a:ext cx="5030018" cy="3849359"/>
          </a:xfrm>
          <a:noFill/>
          <a:ln/>
        </p:spPr>
        <p:txBody>
          <a:bodyPr/>
          <a:lstStyle/>
          <a:p>
            <a:r>
              <a:rPr lang="de-DE" smtClean="0"/>
              <a:t>Ein weiteres Beispiel, hier durch die Football-Spieler symbolisiert, ist SCRUM. Die Bezeichnung entspricht „huddle“, dem Köpfe-Zusammenstecken vor dem nächsten Spielzug.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1123" name="Rectangle 4"/>
          <p:cNvSpPr>
            <a:spLocks noGrp="1" noChangeArrowheads="1"/>
          </p:cNvSpPr>
          <p:nvPr>
            <p:ph type="ftr" sz="quarter" idx="4"/>
          </p:nvPr>
        </p:nvSpPr>
        <p:spPr>
          <a:noFill/>
        </p:spPr>
        <p:txBody>
          <a:bodyPr/>
          <a:lstStyle/>
          <a:p>
            <a:r>
              <a:rPr lang="de-DE" smtClean="0"/>
              <a:t>Juli 2004</a:t>
            </a:r>
          </a:p>
        </p:txBody>
      </p:sp>
      <p:sp>
        <p:nvSpPr>
          <p:cNvPr id="261124" name="Rectangle 5"/>
          <p:cNvSpPr>
            <a:spLocks noGrp="1" noChangeArrowheads="1"/>
          </p:cNvSpPr>
          <p:nvPr>
            <p:ph type="sldNum" sz="quarter" idx="5"/>
          </p:nvPr>
        </p:nvSpPr>
        <p:spPr>
          <a:noFill/>
        </p:spPr>
        <p:txBody>
          <a:bodyPr/>
          <a:lstStyle/>
          <a:p>
            <a:fld id="{9CA8668A-C404-40A2-BB84-7D30833057A3}" type="slidenum">
              <a:rPr lang="de-DE" smtClean="0"/>
              <a:pPr/>
              <a:t>24</a:t>
            </a:fld>
            <a:endParaRPr lang="de-DE" smtClean="0"/>
          </a:p>
        </p:txBody>
      </p:sp>
      <p:sp>
        <p:nvSpPr>
          <p:cNvPr id="261125" name="Rectangle 2"/>
          <p:cNvSpPr>
            <a:spLocks noGrp="1" noRot="1" noChangeAspect="1" noChangeArrowheads="1" noTextEdit="1"/>
          </p:cNvSpPr>
          <p:nvPr>
            <p:ph type="sldImg"/>
          </p:nvPr>
        </p:nvSpPr>
        <p:spPr>
          <a:xfrm>
            <a:off x="1296988" y="800100"/>
            <a:ext cx="4268787" cy="3200400"/>
          </a:xfrm>
          <a:ln/>
        </p:spPr>
      </p:sp>
      <p:sp>
        <p:nvSpPr>
          <p:cNvPr id="261126" name="Rectangle 3"/>
          <p:cNvSpPr>
            <a:spLocks noGrp="1" noChangeArrowheads="1"/>
          </p:cNvSpPr>
          <p:nvPr>
            <p:ph type="body" idx="1"/>
          </p:nvPr>
        </p:nvSpPr>
        <p:spPr>
          <a:xfrm>
            <a:off x="913992" y="4347195"/>
            <a:ext cx="5030018" cy="3849358"/>
          </a:xfrm>
          <a:noFill/>
          <a:ln/>
        </p:spPr>
        <p:txBody>
          <a:bodyPr/>
          <a:lstStyle/>
          <a:p>
            <a:r>
              <a:rPr lang="de-DE" smtClean="0"/>
              <a:t>Wenn Sie eine agile Methode einführen sollen, sollten Sie sich zuerst einmal in die Position Ihrer Gegenüber versetzen: was hören und befürchten die, wenn sie agil hören?</a:t>
            </a:r>
          </a:p>
          <a:p>
            <a:r>
              <a:rPr lang="de-DE" smtClean="0"/>
              <a:t>Manche Dinge kann man als unsachlich vom Tisch wischen, aber auf die anderen muss man eingehen. Das sind die Knackpunkte, die gleich kommen.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2147" name="Rectangle 4"/>
          <p:cNvSpPr>
            <a:spLocks noGrp="1" noChangeArrowheads="1"/>
          </p:cNvSpPr>
          <p:nvPr>
            <p:ph type="ftr" sz="quarter" idx="4"/>
          </p:nvPr>
        </p:nvSpPr>
        <p:spPr>
          <a:noFill/>
        </p:spPr>
        <p:txBody>
          <a:bodyPr/>
          <a:lstStyle/>
          <a:p>
            <a:r>
              <a:rPr lang="de-DE" smtClean="0"/>
              <a:t>Juli 2004</a:t>
            </a:r>
          </a:p>
        </p:txBody>
      </p:sp>
      <p:sp>
        <p:nvSpPr>
          <p:cNvPr id="262148" name="Rectangle 5"/>
          <p:cNvSpPr>
            <a:spLocks noGrp="1" noChangeArrowheads="1"/>
          </p:cNvSpPr>
          <p:nvPr>
            <p:ph type="sldNum" sz="quarter" idx="5"/>
          </p:nvPr>
        </p:nvSpPr>
        <p:spPr>
          <a:noFill/>
        </p:spPr>
        <p:txBody>
          <a:bodyPr/>
          <a:lstStyle/>
          <a:p>
            <a:fld id="{CCE92B43-46C1-4D6E-A33C-9B3794F12F22}" type="slidenum">
              <a:rPr lang="de-DE" smtClean="0"/>
              <a:pPr/>
              <a:t>25</a:t>
            </a:fld>
            <a:endParaRPr lang="de-DE" smtClean="0"/>
          </a:p>
        </p:txBody>
      </p:sp>
      <p:sp>
        <p:nvSpPr>
          <p:cNvPr id="262149" name="Rectangle 2"/>
          <p:cNvSpPr>
            <a:spLocks noGrp="1" noRot="1" noChangeAspect="1" noChangeArrowheads="1" noTextEdit="1"/>
          </p:cNvSpPr>
          <p:nvPr>
            <p:ph type="sldImg"/>
          </p:nvPr>
        </p:nvSpPr>
        <p:spPr>
          <a:xfrm>
            <a:off x="1296988" y="800100"/>
            <a:ext cx="4268787" cy="3200400"/>
          </a:xfrm>
          <a:ln/>
        </p:spPr>
      </p:sp>
      <p:sp>
        <p:nvSpPr>
          <p:cNvPr id="262150" name="Rectangle 3"/>
          <p:cNvSpPr>
            <a:spLocks noGrp="1" noChangeArrowheads="1"/>
          </p:cNvSpPr>
          <p:nvPr>
            <p:ph type="body" idx="1"/>
          </p:nvPr>
        </p:nvSpPr>
        <p:spPr>
          <a:xfrm>
            <a:off x="913992" y="4347195"/>
            <a:ext cx="5030018" cy="3849358"/>
          </a:xfrm>
          <a:noFill/>
          <a:ln/>
        </p:spPr>
        <p:txBody>
          <a:bodyPr/>
          <a:lstStyle/>
          <a:p>
            <a:r>
              <a:rPr lang="de-DE" smtClean="0"/>
              <a:t>Es gibt ja verschiedene Arten von Software.</a:t>
            </a:r>
          </a:p>
          <a:p>
            <a:r>
              <a:rPr lang="de-DE" smtClean="0"/>
              <a:t>Für welche würden sich agile Methoden anbieten?</a:t>
            </a:r>
          </a:p>
          <a:p>
            <a:r>
              <a:rPr lang="de-DE" smtClean="0"/>
              <a:t>Im Prinzip für alle, bei denen es um Business Processes geht.</a:t>
            </a:r>
          </a:p>
          <a:p>
            <a:r>
              <a:rPr lang="de-DE" smtClean="0"/>
              <a:t>Embedded Software liegt nicht so nahe, weil hier immer HW mitentwickelt werden muss. Damit kommt man kaum in so kurze Releasezyklen.</a:t>
            </a:r>
          </a:p>
          <a:p>
            <a:r>
              <a:rPr lang="de-DE" smtClean="0"/>
              <a:t>Sicherheitskritische SW wird man nicht als erstes angehen. Nicht so sehr, weil agile Methoden nicht die Qualität schaffen könnten. Aber in agilen Methoden ist es nicht üblich, die Qualität nachzuweisen – aber genau das ist bei sicherheitskritischer Software gefordert.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3171" name="Rectangle 4"/>
          <p:cNvSpPr>
            <a:spLocks noGrp="1" noChangeArrowheads="1"/>
          </p:cNvSpPr>
          <p:nvPr>
            <p:ph type="ftr" sz="quarter" idx="4"/>
          </p:nvPr>
        </p:nvSpPr>
        <p:spPr>
          <a:noFill/>
        </p:spPr>
        <p:txBody>
          <a:bodyPr/>
          <a:lstStyle/>
          <a:p>
            <a:r>
              <a:rPr lang="de-DE" smtClean="0"/>
              <a:t>Juli 2004</a:t>
            </a:r>
          </a:p>
        </p:txBody>
      </p:sp>
      <p:sp>
        <p:nvSpPr>
          <p:cNvPr id="263172" name="Rectangle 5"/>
          <p:cNvSpPr>
            <a:spLocks noGrp="1" noChangeArrowheads="1"/>
          </p:cNvSpPr>
          <p:nvPr>
            <p:ph type="sldNum" sz="quarter" idx="5"/>
          </p:nvPr>
        </p:nvSpPr>
        <p:spPr>
          <a:noFill/>
        </p:spPr>
        <p:txBody>
          <a:bodyPr/>
          <a:lstStyle/>
          <a:p>
            <a:fld id="{A2569D9B-9A01-4AA4-81DD-DAEECCC5CDFA}" type="slidenum">
              <a:rPr lang="de-DE" smtClean="0"/>
              <a:pPr/>
              <a:t>26</a:t>
            </a:fld>
            <a:endParaRPr lang="de-DE" smtClean="0"/>
          </a:p>
        </p:txBody>
      </p:sp>
      <p:sp>
        <p:nvSpPr>
          <p:cNvPr id="263173" name="Rectangle 2"/>
          <p:cNvSpPr>
            <a:spLocks noGrp="1" noRot="1" noChangeAspect="1" noChangeArrowheads="1" noTextEdit="1"/>
          </p:cNvSpPr>
          <p:nvPr>
            <p:ph type="sldImg"/>
          </p:nvPr>
        </p:nvSpPr>
        <p:spPr>
          <a:xfrm>
            <a:off x="1296988" y="800100"/>
            <a:ext cx="4268787" cy="3200400"/>
          </a:xfrm>
          <a:ln/>
        </p:spPr>
      </p:sp>
      <p:sp>
        <p:nvSpPr>
          <p:cNvPr id="263174" name="Rectangle 3"/>
          <p:cNvSpPr>
            <a:spLocks noGrp="1" noChangeArrowheads="1"/>
          </p:cNvSpPr>
          <p:nvPr>
            <p:ph type="body" idx="1"/>
          </p:nvPr>
        </p:nvSpPr>
        <p:spPr>
          <a:xfrm>
            <a:off x="913992" y="4347195"/>
            <a:ext cx="5030018" cy="3849358"/>
          </a:xfrm>
          <a:noFill/>
          <a:ln/>
        </p:spPr>
        <p:txBody>
          <a:bodyPr/>
          <a:lstStyle/>
          <a:p>
            <a:r>
              <a:rPr lang="de-DE" smtClean="0"/>
              <a:t>Wer als Entscheidungsträger von XP hört, der hat zunächst ein paar Bezeichnungen (für die Praktiken) vor Augen. Er/sie wird sich fragen, wie sich diese Praktiken auf die Firma auswirken.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4195" name="Rectangle 4"/>
          <p:cNvSpPr>
            <a:spLocks noGrp="1" noChangeArrowheads="1"/>
          </p:cNvSpPr>
          <p:nvPr>
            <p:ph type="ftr" sz="quarter" idx="4"/>
          </p:nvPr>
        </p:nvSpPr>
        <p:spPr>
          <a:noFill/>
        </p:spPr>
        <p:txBody>
          <a:bodyPr/>
          <a:lstStyle/>
          <a:p>
            <a:r>
              <a:rPr lang="de-DE" smtClean="0"/>
              <a:t>Juli 2004</a:t>
            </a:r>
          </a:p>
        </p:txBody>
      </p:sp>
      <p:sp>
        <p:nvSpPr>
          <p:cNvPr id="264196" name="Rectangle 5"/>
          <p:cNvSpPr>
            <a:spLocks noGrp="1" noChangeArrowheads="1"/>
          </p:cNvSpPr>
          <p:nvPr>
            <p:ph type="sldNum" sz="quarter" idx="5"/>
          </p:nvPr>
        </p:nvSpPr>
        <p:spPr>
          <a:noFill/>
        </p:spPr>
        <p:txBody>
          <a:bodyPr/>
          <a:lstStyle/>
          <a:p>
            <a:fld id="{EFDFB73D-6C6C-424A-91F9-46D48F9B95EB}" type="slidenum">
              <a:rPr lang="de-DE" smtClean="0"/>
              <a:pPr/>
              <a:t>27</a:t>
            </a:fld>
            <a:endParaRPr lang="de-DE" smtClean="0"/>
          </a:p>
        </p:txBody>
      </p:sp>
      <p:sp>
        <p:nvSpPr>
          <p:cNvPr id="264197" name="Rectangle 2"/>
          <p:cNvSpPr>
            <a:spLocks noGrp="1" noRot="1" noChangeAspect="1" noChangeArrowheads="1" noTextEdit="1"/>
          </p:cNvSpPr>
          <p:nvPr>
            <p:ph type="sldImg"/>
          </p:nvPr>
        </p:nvSpPr>
        <p:spPr>
          <a:xfrm>
            <a:off x="1296988" y="800100"/>
            <a:ext cx="4268787" cy="3200400"/>
          </a:xfrm>
          <a:ln/>
        </p:spPr>
      </p:sp>
      <p:sp>
        <p:nvSpPr>
          <p:cNvPr id="264198" name="Rectangle 3"/>
          <p:cNvSpPr>
            <a:spLocks noGrp="1" noChangeArrowheads="1"/>
          </p:cNvSpPr>
          <p:nvPr>
            <p:ph type="body" idx="1"/>
          </p:nvPr>
        </p:nvSpPr>
        <p:spPr>
          <a:xfrm>
            <a:off x="913992" y="4347195"/>
            <a:ext cx="5030018" cy="3849358"/>
          </a:xfrm>
          <a:noFill/>
          <a:ln/>
        </p:spPr>
        <p:txBody>
          <a:bodyPr/>
          <a:lstStyle/>
          <a:p>
            <a:r>
              <a:rPr lang="de-DE" smtClean="0"/>
              <a:t>Dann kommt es schnell zu einigen Einwänden, die sehr häufig sind.</a:t>
            </a:r>
          </a:p>
          <a:p>
            <a:r>
              <a:rPr lang="de-DE" smtClean="0"/>
              <a:t>Nur die „ernster zu nehmenden“ muss man von Fall zu Fall prüfen; die anderen sind Kritikpunkte, die weder selbst sachlich sind noch eine sachlichen Entgegnung verdienen.</a:t>
            </a:r>
          </a:p>
          <a:p>
            <a:r>
              <a:rPr lang="de-DE" smtClean="0"/>
              <a:t>Die Killerphrasen sind Ausdrücke, die man immer wieder hört und die verschiedene Ansätze schon im Keim ersticken sollten. Hier ist man mit einer ernsten Standard-Erwiderung am besten beraten.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4B97E90-2B46-4B4F-9E1B-F139882F55EA}" type="slidenum">
              <a:rPr lang="de-DE" sz="900" b="0">
                <a:latin typeface="Times New Roman" pitchFamily="18" charset="0"/>
              </a:rPr>
              <a:pPr/>
              <a:t>4</a:t>
            </a:fld>
            <a:endParaRPr lang="de-DE" sz="900" b="0">
              <a:latin typeface="Times New Roman" pitchFamily="18" charset="0"/>
            </a:endParaRPr>
          </a:p>
        </p:txBody>
      </p:sp>
      <p:sp>
        <p:nvSpPr>
          <p:cNvPr id="791555" name="Rectangle 2"/>
          <p:cNvSpPr>
            <a:spLocks noGrp="1" noRot="1" noChangeAspect="1" noChangeArrowheads="1" noTextEdit="1"/>
          </p:cNvSpPr>
          <p:nvPr>
            <p:ph type="sldImg"/>
          </p:nvPr>
        </p:nvSpPr>
        <p:spPr>
          <a:xfrm>
            <a:off x="1295400" y="800100"/>
            <a:ext cx="4268788" cy="3200400"/>
          </a:xfrm>
          <a:ln/>
        </p:spPr>
      </p:sp>
      <p:sp>
        <p:nvSpPr>
          <p:cNvPr id="79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Auf nicht einmal zehn Seiten, auf denen das Wasserfallmodell beschrieben wurde, hat Royce, ausgehend vom simplen Kern, zahlreiche Erweiterungen formuliert und damit schon viele moderne Prozessideen vorweggenommen. </a:t>
            </a:r>
          </a:p>
          <a:p>
            <a:r>
              <a:rPr lang="de-DE" smtClean="0"/>
              <a:t>Jede Farbe verdeckt einen Aspekt, den man vergessen würde, wenn man nur den simplen Kern (unverdeckt) verwendet. Dieser wird zwar mit „dem Wasserfallmodell“ oft gemeint, aber das war schon zur Zeit seiner Veröffentlichung eine grobe Verkürzung.</a:t>
            </a:r>
          </a:p>
          <a:p>
            <a:r>
              <a:rPr lang="de-DE" smtClean="0"/>
              <a:t>Blau: Rücksprünge und Iterationen</a:t>
            </a:r>
          </a:p>
          <a:p>
            <a:r>
              <a:rPr lang="de-DE" smtClean="0"/>
              <a:t>Pink: „build one to throw away“ (Prototypen)</a:t>
            </a:r>
          </a:p>
          <a:p>
            <a:r>
              <a:rPr lang="de-DE" smtClean="0"/>
              <a:t>Gelb: Dokumente</a:t>
            </a:r>
          </a:p>
          <a:p>
            <a:r>
              <a:rPr lang="de-DE" smtClean="0"/>
              <a:t>Orange: Prüfungen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5219" name="Rectangle 4"/>
          <p:cNvSpPr>
            <a:spLocks noGrp="1" noChangeArrowheads="1"/>
          </p:cNvSpPr>
          <p:nvPr>
            <p:ph type="ftr" sz="quarter" idx="4"/>
          </p:nvPr>
        </p:nvSpPr>
        <p:spPr>
          <a:noFill/>
        </p:spPr>
        <p:txBody>
          <a:bodyPr/>
          <a:lstStyle/>
          <a:p>
            <a:r>
              <a:rPr lang="de-DE" smtClean="0"/>
              <a:t>Juli 2004</a:t>
            </a:r>
          </a:p>
        </p:txBody>
      </p:sp>
      <p:sp>
        <p:nvSpPr>
          <p:cNvPr id="265220" name="Rectangle 5"/>
          <p:cNvSpPr>
            <a:spLocks noGrp="1" noChangeArrowheads="1"/>
          </p:cNvSpPr>
          <p:nvPr>
            <p:ph type="sldNum" sz="quarter" idx="5"/>
          </p:nvPr>
        </p:nvSpPr>
        <p:spPr>
          <a:noFill/>
        </p:spPr>
        <p:txBody>
          <a:bodyPr/>
          <a:lstStyle/>
          <a:p>
            <a:fld id="{AD2EC5CA-7B0B-442B-92C7-3DDA45AA08A4}" type="slidenum">
              <a:rPr lang="de-DE" smtClean="0"/>
              <a:pPr/>
              <a:t>28</a:t>
            </a:fld>
            <a:endParaRPr lang="de-DE" smtClean="0"/>
          </a:p>
        </p:txBody>
      </p:sp>
      <p:sp>
        <p:nvSpPr>
          <p:cNvPr id="265221" name="Rectangle 2"/>
          <p:cNvSpPr>
            <a:spLocks noGrp="1" noRot="1" noChangeAspect="1" noChangeArrowheads="1" noTextEdit="1"/>
          </p:cNvSpPr>
          <p:nvPr>
            <p:ph type="sldImg"/>
          </p:nvPr>
        </p:nvSpPr>
        <p:spPr>
          <a:xfrm>
            <a:off x="1296988" y="800100"/>
            <a:ext cx="4268787" cy="3200400"/>
          </a:xfrm>
          <a:ln/>
        </p:spPr>
      </p:sp>
      <p:sp>
        <p:nvSpPr>
          <p:cNvPr id="265222" name="Rectangle 3"/>
          <p:cNvSpPr>
            <a:spLocks noGrp="1" noChangeArrowheads="1"/>
          </p:cNvSpPr>
          <p:nvPr>
            <p:ph type="body" idx="1"/>
          </p:nvPr>
        </p:nvSpPr>
        <p:spPr>
          <a:xfrm>
            <a:off x="913992" y="4347195"/>
            <a:ext cx="5030018" cy="3849358"/>
          </a:xfrm>
          <a:noFill/>
          <a:ln/>
        </p:spPr>
        <p:txBody>
          <a:bodyPr/>
          <a:lstStyle/>
          <a:p>
            <a:r>
              <a:rPr lang="de-DE" smtClean="0"/>
              <a:t>Aber diese Knackpunkte kann man nicht mit einem Standard-Satz abtun.</a:t>
            </a:r>
          </a:p>
          <a:p>
            <a:r>
              <a:rPr lang="de-DE" smtClean="0"/>
              <a:t>Sie treten immer wieder auf, wenn agile Methoden überlegt werden.</a:t>
            </a:r>
          </a:p>
          <a:p>
            <a:r>
              <a:rPr lang="de-DE" smtClean="0"/>
              <a:t>Auch das Gespenst, das den Entscheider verfolgt, lauert immer im Hintergrund: hinter all den Knackpunkten lauert die Angst vor dem Kontrollverlust.</a:t>
            </a:r>
          </a:p>
          <a:p>
            <a:r>
              <a:rPr lang="de-DE" smtClean="0"/>
              <a:t>Ebenso wie die Knackpunkte selbst ist auch diese Angst nicht unberechtigt. Es geht darum, sich für den jeweiligen Fall dazu etwas zu überlegen.</a:t>
            </a:r>
          </a:p>
          <a:p>
            <a:r>
              <a:rPr lang="de-DE" smtClean="0"/>
              <a:t>Auf den folgenden Folien finden sich einige Hinweise dazu; konkrete Lösungen müssen aber individuell gefunden werden.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6243" name="Rectangle 4"/>
          <p:cNvSpPr>
            <a:spLocks noGrp="1" noChangeArrowheads="1"/>
          </p:cNvSpPr>
          <p:nvPr>
            <p:ph type="ftr" sz="quarter" idx="4"/>
          </p:nvPr>
        </p:nvSpPr>
        <p:spPr>
          <a:noFill/>
        </p:spPr>
        <p:txBody>
          <a:bodyPr/>
          <a:lstStyle/>
          <a:p>
            <a:r>
              <a:rPr lang="de-DE" smtClean="0"/>
              <a:t>Juli 2004</a:t>
            </a:r>
          </a:p>
        </p:txBody>
      </p:sp>
      <p:sp>
        <p:nvSpPr>
          <p:cNvPr id="266244" name="Rectangle 5"/>
          <p:cNvSpPr>
            <a:spLocks noGrp="1" noChangeArrowheads="1"/>
          </p:cNvSpPr>
          <p:nvPr>
            <p:ph type="sldNum" sz="quarter" idx="5"/>
          </p:nvPr>
        </p:nvSpPr>
        <p:spPr>
          <a:noFill/>
        </p:spPr>
        <p:txBody>
          <a:bodyPr/>
          <a:lstStyle/>
          <a:p>
            <a:fld id="{B2FB28C2-8165-4E50-AE9B-1443C07192D7}" type="slidenum">
              <a:rPr lang="de-DE" smtClean="0"/>
              <a:pPr/>
              <a:t>29</a:t>
            </a:fld>
            <a:endParaRPr lang="de-DE" smtClean="0"/>
          </a:p>
        </p:txBody>
      </p:sp>
      <p:sp>
        <p:nvSpPr>
          <p:cNvPr id="266245" name="Rectangle 2"/>
          <p:cNvSpPr>
            <a:spLocks noGrp="1" noRot="1" noChangeAspect="1" noChangeArrowheads="1" noTextEdit="1"/>
          </p:cNvSpPr>
          <p:nvPr>
            <p:ph type="sldImg"/>
          </p:nvPr>
        </p:nvSpPr>
        <p:spPr>
          <a:xfrm>
            <a:off x="1296988" y="800100"/>
            <a:ext cx="4268787" cy="3200400"/>
          </a:xfrm>
          <a:ln/>
        </p:spPr>
      </p:sp>
      <p:sp>
        <p:nvSpPr>
          <p:cNvPr id="266246" name="Rectangle 3"/>
          <p:cNvSpPr>
            <a:spLocks noGrp="1" noChangeArrowheads="1"/>
          </p:cNvSpPr>
          <p:nvPr>
            <p:ph type="body" idx="1"/>
          </p:nvPr>
        </p:nvSpPr>
        <p:spPr>
          <a:xfrm>
            <a:off x="913992" y="4347195"/>
            <a:ext cx="5030018" cy="3849358"/>
          </a:xfrm>
          <a:noFill/>
          <a:ln/>
        </p:spPr>
        <p:txBody>
          <a:bodyPr/>
          <a:lstStyle/>
          <a:p>
            <a:r>
              <a:rPr lang="de-DE" smtClean="0"/>
              <a:t>Manche der Entgegnungen bekräftigen eher die kritische Frage, zeigen aber auch Hinweise, was man tun kann.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7267" name="Rectangle 4"/>
          <p:cNvSpPr>
            <a:spLocks noGrp="1" noChangeArrowheads="1"/>
          </p:cNvSpPr>
          <p:nvPr>
            <p:ph type="ftr" sz="quarter" idx="4"/>
          </p:nvPr>
        </p:nvSpPr>
        <p:spPr>
          <a:noFill/>
        </p:spPr>
        <p:txBody>
          <a:bodyPr/>
          <a:lstStyle/>
          <a:p>
            <a:r>
              <a:rPr lang="de-DE" smtClean="0"/>
              <a:t>Juli 2004</a:t>
            </a:r>
          </a:p>
        </p:txBody>
      </p:sp>
      <p:sp>
        <p:nvSpPr>
          <p:cNvPr id="267268" name="Rectangle 5"/>
          <p:cNvSpPr>
            <a:spLocks noGrp="1" noChangeArrowheads="1"/>
          </p:cNvSpPr>
          <p:nvPr>
            <p:ph type="sldNum" sz="quarter" idx="5"/>
          </p:nvPr>
        </p:nvSpPr>
        <p:spPr>
          <a:noFill/>
        </p:spPr>
        <p:txBody>
          <a:bodyPr/>
          <a:lstStyle/>
          <a:p>
            <a:fld id="{B3571895-4511-4A89-85BB-AAD4E3A2EAF6}" type="slidenum">
              <a:rPr lang="de-DE" smtClean="0"/>
              <a:pPr/>
              <a:t>30</a:t>
            </a:fld>
            <a:endParaRPr lang="de-DE" smtClean="0"/>
          </a:p>
        </p:txBody>
      </p:sp>
      <p:sp>
        <p:nvSpPr>
          <p:cNvPr id="267269" name="Rectangle 2"/>
          <p:cNvSpPr>
            <a:spLocks noGrp="1" noRot="1" noChangeAspect="1" noChangeArrowheads="1" noTextEdit="1"/>
          </p:cNvSpPr>
          <p:nvPr>
            <p:ph type="sldImg"/>
          </p:nvPr>
        </p:nvSpPr>
        <p:spPr>
          <a:xfrm>
            <a:off x="1296988" y="800100"/>
            <a:ext cx="4268787" cy="3200400"/>
          </a:xfr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8291" name="Rectangle 4"/>
          <p:cNvSpPr>
            <a:spLocks noGrp="1" noChangeArrowheads="1"/>
          </p:cNvSpPr>
          <p:nvPr>
            <p:ph type="ftr" sz="quarter" idx="4"/>
          </p:nvPr>
        </p:nvSpPr>
        <p:spPr>
          <a:noFill/>
        </p:spPr>
        <p:txBody>
          <a:bodyPr/>
          <a:lstStyle/>
          <a:p>
            <a:r>
              <a:rPr lang="de-DE" smtClean="0"/>
              <a:t>Juli 2004</a:t>
            </a:r>
          </a:p>
        </p:txBody>
      </p:sp>
      <p:sp>
        <p:nvSpPr>
          <p:cNvPr id="268292" name="Rectangle 5"/>
          <p:cNvSpPr>
            <a:spLocks noGrp="1" noChangeArrowheads="1"/>
          </p:cNvSpPr>
          <p:nvPr>
            <p:ph type="sldNum" sz="quarter" idx="5"/>
          </p:nvPr>
        </p:nvSpPr>
        <p:spPr>
          <a:noFill/>
        </p:spPr>
        <p:txBody>
          <a:bodyPr/>
          <a:lstStyle/>
          <a:p>
            <a:fld id="{41802DB3-1A45-4C26-8E1D-59C3D8D3CF06}" type="slidenum">
              <a:rPr lang="de-DE" smtClean="0"/>
              <a:pPr/>
              <a:t>31</a:t>
            </a:fld>
            <a:endParaRPr lang="de-DE" smtClean="0"/>
          </a:p>
        </p:txBody>
      </p:sp>
      <p:sp>
        <p:nvSpPr>
          <p:cNvPr id="268293" name="Rectangle 2"/>
          <p:cNvSpPr>
            <a:spLocks noGrp="1" noRot="1" noChangeAspect="1" noChangeArrowheads="1" noTextEdit="1"/>
          </p:cNvSpPr>
          <p:nvPr>
            <p:ph type="sldImg"/>
          </p:nvPr>
        </p:nvSpPr>
        <p:spPr>
          <a:xfrm>
            <a:off x="1296988" y="800100"/>
            <a:ext cx="4268787" cy="3200400"/>
          </a:xfrm>
          <a:ln/>
        </p:spPr>
      </p:sp>
      <p:sp>
        <p:nvSpPr>
          <p:cNvPr id="268294" name="Rectangle 3"/>
          <p:cNvSpPr>
            <a:spLocks noGrp="1" noChangeArrowheads="1"/>
          </p:cNvSpPr>
          <p:nvPr>
            <p:ph type="body" idx="1"/>
          </p:nvPr>
        </p:nvSpPr>
        <p:spPr>
          <a:xfrm>
            <a:off x="913992" y="4347195"/>
            <a:ext cx="5030018" cy="3849358"/>
          </a:xfrm>
          <a:noFill/>
          <a:ln/>
        </p:spPr>
        <p:txBody>
          <a:bodyPr/>
          <a:lstStyle/>
          <a:p>
            <a:r>
              <a:rPr lang="de-DE" smtClean="0"/>
              <a:t>Der Customer Proxy spielt genau die gleiche Rolle wie der OnSite-Customer, nur dass er aus dem Lager der Entwickler kommt. Auch er muss sich in Abstimmungen auf der Kundenseite begeben, wie es sonst der OnSite-Customer getan hätte.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9315" name="Rectangle 4"/>
          <p:cNvSpPr>
            <a:spLocks noGrp="1" noChangeArrowheads="1"/>
          </p:cNvSpPr>
          <p:nvPr>
            <p:ph type="ftr" sz="quarter" idx="4"/>
          </p:nvPr>
        </p:nvSpPr>
        <p:spPr>
          <a:noFill/>
        </p:spPr>
        <p:txBody>
          <a:bodyPr/>
          <a:lstStyle/>
          <a:p>
            <a:r>
              <a:rPr lang="de-DE" smtClean="0"/>
              <a:t>Juli 2004</a:t>
            </a:r>
          </a:p>
        </p:txBody>
      </p:sp>
      <p:sp>
        <p:nvSpPr>
          <p:cNvPr id="269316" name="Rectangle 5"/>
          <p:cNvSpPr>
            <a:spLocks noGrp="1" noChangeArrowheads="1"/>
          </p:cNvSpPr>
          <p:nvPr>
            <p:ph type="sldNum" sz="quarter" idx="5"/>
          </p:nvPr>
        </p:nvSpPr>
        <p:spPr>
          <a:noFill/>
        </p:spPr>
        <p:txBody>
          <a:bodyPr/>
          <a:lstStyle/>
          <a:p>
            <a:fld id="{FF771BBC-A1CE-4CF8-922D-3D4A730E6F0A}" type="slidenum">
              <a:rPr lang="de-DE" smtClean="0"/>
              <a:pPr/>
              <a:t>32</a:t>
            </a:fld>
            <a:endParaRPr lang="de-DE" smtClean="0"/>
          </a:p>
        </p:txBody>
      </p:sp>
      <p:sp>
        <p:nvSpPr>
          <p:cNvPr id="269317" name="Rectangle 2"/>
          <p:cNvSpPr>
            <a:spLocks noGrp="1" noRot="1" noChangeAspect="1" noChangeArrowheads="1" noTextEdit="1"/>
          </p:cNvSpPr>
          <p:nvPr>
            <p:ph type="sldImg"/>
          </p:nvPr>
        </p:nvSpPr>
        <p:spPr>
          <a:xfrm>
            <a:off x="1296988" y="800100"/>
            <a:ext cx="4268787" cy="3200400"/>
          </a:xfrm>
          <a:ln/>
        </p:spPr>
      </p:sp>
      <p:sp>
        <p:nvSpPr>
          <p:cNvPr id="6" name="Notizenplatzhalter 5"/>
          <p:cNvSpPr>
            <a:spLocks noGrp="1"/>
          </p:cNvSpPr>
          <p:nvPr>
            <p:ph type="body" idx="1"/>
          </p:nvPr>
        </p:nvSpPr>
        <p:spPr/>
        <p:txBody>
          <a:bodyPr>
            <a:normAutofit/>
          </a:bodyPr>
          <a:lstStyle/>
          <a:p>
            <a:endParaRPr lang="de-D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C6A480F6-D2C8-A745-BE9A-955B51F07FBF}" type="slidenum">
              <a:rPr lang="de-DE"/>
              <a:pPr/>
              <a:t>34</a:t>
            </a:fld>
            <a:endParaRPr lang="de-DE"/>
          </a:p>
        </p:txBody>
      </p:sp>
      <p:sp>
        <p:nvSpPr>
          <p:cNvPr id="10241" name="Text Box 1"/>
          <p:cNvSpPr txBox="1">
            <a:spLocks noChangeArrowheads="1"/>
          </p:cNvSpPr>
          <p:nvPr/>
        </p:nvSpPr>
        <p:spPr bwMode="auto">
          <a:xfrm>
            <a:off x="3881209" y="8686460"/>
            <a:ext cx="2975352" cy="456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SimSun" charset="0"/>
                <a:cs typeface="SimSun" charset="0"/>
              </a:defRPr>
            </a:lvl9pPr>
          </a:lstStyle>
          <a:p>
            <a:pPr algn="r">
              <a:lnSpc>
                <a:spcPct val="95000"/>
              </a:lnSpc>
              <a:buClrTx/>
              <a:buFontTx/>
              <a:buNone/>
            </a:pPr>
            <a:fld id="{E478A3CA-5560-BA4A-AFD2-946E63FCFC30}" type="slidenum">
              <a:rPr lang="de-DE" sz="1200">
                <a:latin typeface="Times New Roman" charset="0"/>
              </a:rPr>
              <a:pPr algn="r">
                <a:lnSpc>
                  <a:spcPct val="95000"/>
                </a:lnSpc>
                <a:buClrTx/>
                <a:buFontTx/>
                <a:buNone/>
              </a:pPr>
              <a:t>34</a:t>
            </a:fld>
            <a:endParaRPr lang="de-DE" sz="1200">
              <a:latin typeface="Times New Roman" charset="0"/>
            </a:endParaRPr>
          </a:p>
        </p:txBody>
      </p:sp>
      <p:sp>
        <p:nvSpPr>
          <p:cNvPr id="10242" name="Text Box 2"/>
          <p:cNvSpPr txBox="1">
            <a:spLocks noChangeArrowheads="1"/>
          </p:cNvSpPr>
          <p:nvPr/>
        </p:nvSpPr>
        <p:spPr bwMode="auto">
          <a:xfrm>
            <a:off x="1003786" y="695134"/>
            <a:ext cx="4848989" cy="3428152"/>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0165" tIns="40083" rIns="80165" bIns="40083" anchor="ctr"/>
          <a:lstStyle/>
          <a:p>
            <a:endParaRPr lang="en-US"/>
          </a:p>
        </p:txBody>
      </p:sp>
      <p:sp>
        <p:nvSpPr>
          <p:cNvPr id="10243" name="Text Box 3"/>
          <p:cNvSpPr txBox="1">
            <a:spLocks noGrp="1" noChangeArrowheads="1"/>
          </p:cNvSpPr>
          <p:nvPr>
            <p:ph type="body"/>
          </p:nvPr>
        </p:nvSpPr>
        <p:spPr bwMode="auto">
          <a:xfrm>
            <a:off x="685513" y="4343231"/>
            <a:ext cx="5481215" cy="410970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endParaRPr lang="de-DE" dirty="0"/>
          </a:p>
        </p:txBody>
      </p:sp>
      <p:sp>
        <p:nvSpPr>
          <p:cNvPr id="4" name="Foliennummernplatzhalter 3"/>
          <p:cNvSpPr>
            <a:spLocks noGrp="1"/>
          </p:cNvSpPr>
          <p:nvPr>
            <p:ph type="sldNum" sz="quarter" idx="10"/>
          </p:nvPr>
        </p:nvSpPr>
        <p:spPr/>
        <p:txBody>
          <a:bodyPr/>
          <a:lstStyle/>
          <a:p>
            <a:fld id="{7354E39E-2EFD-4C49-B763-A28BF70EF14D}" type="slidenum">
              <a:rPr lang="de-DE" smtClean="0"/>
              <a:pPr/>
              <a:t>7</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56EDB72E-583B-4D56-83F4-9BCBE3B2B902}" type="slidenum">
              <a:rPr lang="de-DE"/>
              <a:pPr/>
              <a:t>9</a:t>
            </a:fld>
            <a:endParaRPr lang="de-DE"/>
          </a:p>
        </p:txBody>
      </p:sp>
      <p:sp>
        <p:nvSpPr>
          <p:cNvPr id="22531" name="Rectangle 2"/>
          <p:cNvSpPr>
            <a:spLocks noGrp="1" noRot="1" noChangeAspect="1" noChangeArrowheads="1" noTextEdit="1"/>
          </p:cNvSpPr>
          <p:nvPr>
            <p:ph type="sldImg"/>
          </p:nvPr>
        </p:nvSpPr>
        <p:spPr>
          <a:xfrm>
            <a:off x="1296988" y="800100"/>
            <a:ext cx="4268787" cy="3200400"/>
          </a:xfrm>
          <a:ln/>
        </p:spPr>
      </p:sp>
      <p:sp>
        <p:nvSpPr>
          <p:cNvPr id="22532" name="Rectangle 3"/>
          <p:cNvSpPr>
            <a:spLocks noGrp="1" noChangeArrowheads="1"/>
          </p:cNvSpPr>
          <p:nvPr>
            <p:ph type="body" idx="1"/>
          </p:nvPr>
        </p:nvSpPr>
        <p:spPr>
          <a:xfrm>
            <a:off x="914508" y="4347531"/>
            <a:ext cx="5028986" cy="3848874"/>
          </a:xfrm>
          <a:noFill/>
          <a:ln/>
        </p:spPr>
        <p:txBody>
          <a:bodyPr/>
          <a:lstStyle/>
          <a:p>
            <a:pPr eaLnBrk="1" hangingPunct="1"/>
            <a:r>
              <a:rPr lang="de-DE" dirty="0" smtClean="0">
                <a:latin typeface="Arial" charset="0"/>
              </a:rPr>
              <a:t>Die Metapher der Schiffe sagt: </a:t>
            </a:r>
          </a:p>
          <a:p>
            <a:pPr eaLnBrk="1" hangingPunct="1"/>
            <a:r>
              <a:rPr lang="de-DE" dirty="0" smtClean="0">
                <a:latin typeface="Arial" charset="0"/>
              </a:rPr>
              <a:t>Verschiedene Ziele ziehen in unterschiedliche Richtung. Mit einem schweren Boot kann man in schwerer See besser bestehen, aber das Steinhuder Meer nicht sinnvoll überqueren. Genau umgekehrt ist es mit einem wendigen Segelboot. </a:t>
            </a:r>
          </a:p>
          <a:p>
            <a:pPr eaLnBrk="1" hangingPunct="1"/>
            <a:r>
              <a:rPr lang="de-DE" dirty="0" smtClean="0">
                <a:latin typeface="Arial" charset="0"/>
              </a:rPr>
              <a:t>Dazwischen liegen die Hilfsmittel: Man hat zunächst versucht, durch bessere Anpassung einzelner Hilfsmittel die Behäbigkeit des Panzerkreuzers zu kompensieren. Das gelingt aber nur bis zu einem gewissen Maß. Die agilen Methoden setzen dem ein ganz anderes Konzept gegenüber.</a:t>
            </a:r>
          </a:p>
          <a:p>
            <a:pPr eaLnBrk="1" hangingPunct="1"/>
            <a:r>
              <a:rPr lang="de-DE" dirty="0" smtClean="0">
                <a:latin typeface="Arial" charset="0"/>
              </a:rPr>
              <a:t>Die Länge der Pfeile zeigt ein Beispiel, wie heutzutage viele Firmen aufgestellt sind: Relativ reife Projekte (wenn sie einige Jahre CMM hinter sich haben), die Hilfsmittel sind gut angepasst, es gibt Vorlagen und Templates. In der Flexibilität hat man noch Schwächen. Weil sie ständig mit undiszipliniertem Chaos verwechselt wird, haben viele Firmen Vorbehalten. Auf Dauer wäre das eine Wettbewerbsschwäche.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2664773-D507-48B2-92C9-73A6A57F28CF}" type="slidenum">
              <a:rPr lang="de-DE"/>
              <a:pPr/>
              <a:t>10</a:t>
            </a:fld>
            <a:endParaRPr lang="de-DE"/>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75107" name="Rectangle 4"/>
          <p:cNvSpPr>
            <a:spLocks noGrp="1" noChangeArrowheads="1"/>
          </p:cNvSpPr>
          <p:nvPr>
            <p:ph type="ftr" sz="quarter" idx="4"/>
          </p:nvPr>
        </p:nvSpPr>
        <p:spPr>
          <a:noFill/>
        </p:spPr>
        <p:txBody>
          <a:bodyPr/>
          <a:lstStyle/>
          <a:p>
            <a:r>
              <a:rPr lang="de-DE" smtClean="0"/>
              <a:t>Juli 2004</a:t>
            </a:r>
          </a:p>
        </p:txBody>
      </p:sp>
      <p:sp>
        <p:nvSpPr>
          <p:cNvPr id="175108" name="Rectangle 5"/>
          <p:cNvSpPr>
            <a:spLocks noGrp="1" noChangeArrowheads="1"/>
          </p:cNvSpPr>
          <p:nvPr>
            <p:ph type="sldNum" sz="quarter" idx="5"/>
          </p:nvPr>
        </p:nvSpPr>
        <p:spPr>
          <a:noFill/>
        </p:spPr>
        <p:txBody>
          <a:bodyPr/>
          <a:lstStyle/>
          <a:p>
            <a:fld id="{A52108F5-E25D-42F2-84A1-C25C08EABC6C}" type="slidenum">
              <a:rPr lang="de-DE" smtClean="0"/>
              <a:pPr/>
              <a:t>11</a:t>
            </a:fld>
            <a:endParaRPr lang="de-DE" smtClean="0"/>
          </a:p>
        </p:txBody>
      </p:sp>
      <p:sp>
        <p:nvSpPr>
          <p:cNvPr id="175109" name="Rectangle 2"/>
          <p:cNvSpPr>
            <a:spLocks noGrp="1" noRot="1" noChangeAspect="1" noChangeArrowheads="1" noTextEdit="1"/>
          </p:cNvSpPr>
          <p:nvPr>
            <p:ph type="sldImg"/>
          </p:nvPr>
        </p:nvSpPr>
        <p:spPr>
          <a:xfrm>
            <a:off x="1296988" y="800100"/>
            <a:ext cx="4268787" cy="3200400"/>
          </a:xfrm>
          <a:solidFill>
            <a:srgbClr val="FFFFFF"/>
          </a:solidFill>
          <a:ln/>
        </p:spPr>
      </p:sp>
      <p:sp>
        <p:nvSpPr>
          <p:cNvPr id="175110" name="Rectangle 3"/>
          <p:cNvSpPr>
            <a:spLocks noGrp="1" noChangeArrowheads="1"/>
          </p:cNvSpPr>
          <p:nvPr>
            <p:ph type="body" idx="1"/>
          </p:nvPr>
        </p:nvSpPr>
        <p:spPr>
          <a:xfrm>
            <a:off x="913992" y="4347195"/>
            <a:ext cx="5030018" cy="3849358"/>
          </a:xfrm>
          <a:solidFill>
            <a:srgbClr val="FFFFFF"/>
          </a:solidFill>
          <a:ln>
            <a:solidFill>
              <a:srgbClr val="000000"/>
            </a:solidFill>
          </a:ln>
        </p:spPr>
        <p:txBody>
          <a:bodyPr lIns="91432" tIns="45716" rIns="91432" bIns="45716"/>
          <a:lstStyle/>
          <a:p>
            <a:r>
              <a:rPr lang="de-DE" smtClean="0"/>
              <a:t>Ebenso der Projektplan: ein wichtiges Dokument, oft in Lehrbüchern übergangen.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2FD984F-9084-4857-93B0-9B770300FB56}" type="slidenum">
              <a:rPr lang="de-DE"/>
              <a:pPr/>
              <a:t>12</a:t>
            </a:fld>
            <a:endParaRPr lang="de-DE"/>
          </a:p>
        </p:txBody>
      </p:sp>
      <p:sp>
        <p:nvSpPr>
          <p:cNvPr id="26627" name="Rectangle 2"/>
          <p:cNvSpPr>
            <a:spLocks noGrp="1" noRot="1" noChangeAspect="1" noChangeArrowheads="1" noTextEdit="1"/>
          </p:cNvSpPr>
          <p:nvPr>
            <p:ph type="sldImg"/>
          </p:nvPr>
        </p:nvSpPr>
        <p:spPr>
          <a:xfrm>
            <a:off x="1293813" y="800100"/>
            <a:ext cx="4268787" cy="3200400"/>
          </a:xfrm>
          <a:ln/>
        </p:spPr>
      </p:sp>
      <p:sp>
        <p:nvSpPr>
          <p:cNvPr id="26628" name="Rectangle 3"/>
          <p:cNvSpPr>
            <a:spLocks noGrp="1" noChangeArrowheads="1"/>
          </p:cNvSpPr>
          <p:nvPr>
            <p:ph type="body" idx="1"/>
          </p:nvPr>
        </p:nvSpPr>
        <p:spPr>
          <a:xfrm>
            <a:off x="914508" y="4347531"/>
            <a:ext cx="5028986" cy="3848874"/>
          </a:xfrm>
          <a:noFill/>
          <a:ln/>
        </p:spPr>
        <p:txBody>
          <a:bodyPr lIns="91204" tIns="45602" rIns="91204" bIns="45602"/>
          <a:lstStyle/>
          <a:p>
            <a:pPr eaLnBrk="1" hangingPunct="1"/>
            <a:r>
              <a:rPr lang="de-DE" smtClean="0">
                <a:latin typeface="Arial" charset="0"/>
              </a:rPr>
              <a:t>Die Kurven sollen zeigen: Wenn sich Anforderungen ändern (blau), dann kann man mit einem von vornherein detailliert geplanten Projekt (roter gerader Pfeil) nicht so genau die endgültigen Anforderungen treffen wie mit einem Projekt, das öfter einmal innehält und seine Ausrichtung anpasst. Im Prinzip trifft man umso genauer, je öfter man durch Feedback kontrolliert, ob der eigene und der derzeit gewünschte Kurs noch zusammenpassen.</a:t>
            </a:r>
          </a:p>
          <a:p>
            <a:pPr eaLnBrk="1" hangingPunct="1"/>
            <a:endParaRPr lang="de-DE" smtClean="0">
              <a:latin typeface="Arial" charset="0"/>
            </a:endParaRPr>
          </a:p>
          <a:p>
            <a:pPr eaLnBrk="1" hangingPunct="1"/>
            <a:r>
              <a:rPr lang="de-DE" smtClean="0">
                <a:latin typeface="Arial" charset="0"/>
              </a:rPr>
              <a:t>Freilich: Richtungsänderungen kosten auch Zeit und Aufwand.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67939" name="Rectangle 4"/>
          <p:cNvSpPr>
            <a:spLocks noGrp="1" noChangeArrowheads="1"/>
          </p:cNvSpPr>
          <p:nvPr>
            <p:ph type="ftr" sz="quarter" idx="4"/>
          </p:nvPr>
        </p:nvSpPr>
        <p:spPr>
          <a:noFill/>
        </p:spPr>
        <p:txBody>
          <a:bodyPr/>
          <a:lstStyle/>
          <a:p>
            <a:r>
              <a:rPr lang="de-DE" smtClean="0"/>
              <a:t>Juli 2004</a:t>
            </a:r>
          </a:p>
        </p:txBody>
      </p:sp>
      <p:sp>
        <p:nvSpPr>
          <p:cNvPr id="167940" name="Rectangle 5"/>
          <p:cNvSpPr>
            <a:spLocks noGrp="1" noChangeArrowheads="1"/>
          </p:cNvSpPr>
          <p:nvPr>
            <p:ph type="sldNum" sz="quarter" idx="5"/>
          </p:nvPr>
        </p:nvSpPr>
        <p:spPr>
          <a:noFill/>
        </p:spPr>
        <p:txBody>
          <a:bodyPr/>
          <a:lstStyle/>
          <a:p>
            <a:fld id="{BE247A66-9E4E-4CB5-AC15-18ED0B89A52C}" type="slidenum">
              <a:rPr lang="de-DE" smtClean="0"/>
              <a:pPr/>
              <a:t>14</a:t>
            </a:fld>
            <a:endParaRPr lang="de-DE" smtClean="0"/>
          </a:p>
        </p:txBody>
      </p:sp>
      <p:sp>
        <p:nvSpPr>
          <p:cNvPr id="167941" name="Rectangle 2"/>
          <p:cNvSpPr>
            <a:spLocks noGrp="1" noRot="1" noChangeAspect="1" noChangeArrowheads="1" noTextEdit="1"/>
          </p:cNvSpPr>
          <p:nvPr>
            <p:ph type="sldImg"/>
          </p:nvPr>
        </p:nvSpPr>
        <p:spPr>
          <a:xfrm>
            <a:off x="1296988" y="800100"/>
            <a:ext cx="4268787" cy="3200400"/>
          </a:xfrm>
          <a:ln/>
        </p:spPr>
      </p:sp>
      <p:sp>
        <p:nvSpPr>
          <p:cNvPr id="167942" name="Rectangle 3"/>
          <p:cNvSpPr>
            <a:spLocks noGrp="1" noChangeArrowheads="1"/>
          </p:cNvSpPr>
          <p:nvPr>
            <p:ph type="body" idx="1"/>
          </p:nvPr>
        </p:nvSpPr>
        <p:spPr>
          <a:xfrm>
            <a:off x="913992" y="4347195"/>
            <a:ext cx="5030018" cy="3849358"/>
          </a:xfrm>
          <a:noFill/>
          <a:ln/>
        </p:spPr>
        <p:txBody>
          <a:bodyPr/>
          <a:lstStyle/>
          <a:p>
            <a:r>
              <a:rPr lang="de-DE" smtClean="0"/>
              <a:t>Unter den Werten sind die Prinzipien angesiedelt. Eingangs waren schon einige aufgeführt, hier sieht man eine Auswahl. Prinzipien sagen schon konkreter, wodurch man die Werte umsetzen will.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35EAEFC-6BE0-4B02-AB09-96F8F74F5977}" type="slidenum">
              <a:rPr lang="de-DE"/>
              <a:pPr/>
              <a:t>16</a:t>
            </a:fld>
            <a:endParaRPr lang="de-DE"/>
          </a:p>
        </p:txBody>
      </p:sp>
      <p:sp>
        <p:nvSpPr>
          <p:cNvPr id="31747" name="Rectangle 2"/>
          <p:cNvSpPr>
            <a:spLocks noGrp="1" noRot="1" noChangeAspect="1" noChangeArrowheads="1" noTextEdit="1"/>
          </p:cNvSpPr>
          <p:nvPr>
            <p:ph type="sldImg"/>
          </p:nvPr>
        </p:nvSpPr>
        <p:spPr>
          <a:xfrm>
            <a:off x="1296988" y="800100"/>
            <a:ext cx="4268787" cy="3200400"/>
          </a:xfrm>
          <a:ln/>
        </p:spPr>
      </p:sp>
      <p:sp>
        <p:nvSpPr>
          <p:cNvPr id="31748" name="Rectangle 3"/>
          <p:cNvSpPr>
            <a:spLocks noGrp="1" noChangeArrowheads="1"/>
          </p:cNvSpPr>
          <p:nvPr>
            <p:ph type="body" idx="1"/>
          </p:nvPr>
        </p:nvSpPr>
        <p:spPr>
          <a:xfrm>
            <a:off x="914508" y="4347531"/>
            <a:ext cx="5028986" cy="3848874"/>
          </a:xfrm>
          <a:noFill/>
          <a:ln/>
        </p:spPr>
        <p:txBody>
          <a:bodyPr/>
          <a:lstStyle/>
          <a:p>
            <a:pPr eaLnBrk="1" hangingPunct="1"/>
            <a:r>
              <a:rPr lang="de-DE" smtClean="0">
                <a:latin typeface="Arial" charset="0"/>
              </a:rPr>
              <a:t>XP sollte man nicht hauptsächlich mit einem Prozess assoziieren.</a:t>
            </a:r>
          </a:p>
          <a:p>
            <a:pPr eaLnBrk="1" hangingPunct="1"/>
            <a:r>
              <a:rPr lang="de-DE" smtClean="0">
                <a:latin typeface="Arial" charset="0"/>
              </a:rPr>
              <a:t>Eigentlich besteht XP aus vielen Praktiken und einer Überzeugung, die sie zu einem Gesamtvorgehen verbindet. </a:t>
            </a:r>
          </a:p>
          <a:p>
            <a:pPr eaLnBrk="1" hangingPunct="1"/>
            <a:r>
              <a:rPr lang="de-DE" smtClean="0">
                <a:latin typeface="Arial" charset="0"/>
              </a:rPr>
              <a:t>Wenn man aber die Vorgehensweisen anhand von Abläufen vergleichen will, kann man das obige nehmen. User Stories sind die eigentliche Quelle von Anforderungen. Man versucht, in der Metaphor ein gutes Bild für das gewünschte System zu finden, damit man sich im Zweifel daran orientieren kann. Das ähnelt also auch Anforderungen. Die Spikes (Laborprototypen) tragen auch zum Klären der Anforderungen bei. Nach jeder Iteration wird geprüft, wie nahe man den Akzeptanztests schon gekommen ist. Diese sind nicht mit den normalen Entwicklertests zu verwechseln; sie müssen ja immer zu 100% erfüllt sein.</a:t>
            </a:r>
          </a:p>
          <a:p>
            <a:pPr eaLnBrk="1" hangingPunct="1"/>
            <a:r>
              <a:rPr lang="de-DE" smtClean="0">
                <a:latin typeface="Arial" charset="0"/>
              </a:rPr>
              <a:t>Bemerkenswert ist, dass so ein Release nur wenige Wochen dauert.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B208C723-3AA3-E44F-8A8C-F10C461D10AB}" type="datetime1">
              <a:rPr lang="en-US" smtClean="0">
                <a:solidFill>
                  <a:prstClr val="black">
                    <a:tint val="75000"/>
                  </a:prstClr>
                </a:solidFill>
              </a:rPr>
              <a:t>06/05/14</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Agile Dev. Processes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91386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85411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52400" y="76200"/>
            <a:ext cx="7848600" cy="6858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152400" y="914400"/>
            <a:ext cx="8839200" cy="5467350"/>
          </a:xfrm>
        </p:spPr>
        <p:txBody>
          <a:bodyPr/>
          <a:lstStyle/>
          <a:p>
            <a:pPr lvl="0"/>
            <a:endParaRPr lang="de-DE" noProof="0" smtClean="0"/>
          </a:p>
        </p:txBody>
      </p:sp>
      <p:sp>
        <p:nvSpPr>
          <p:cNvPr id="4" name="Rectangle 3"/>
          <p:cNvSpPr>
            <a:spLocks noGrp="1" noChangeArrowheads="1"/>
          </p:cNvSpPr>
          <p:nvPr>
            <p:ph type="ftr" sz="quarter" idx="10"/>
          </p:nvPr>
        </p:nvSpPr>
        <p:spPr>
          <a:ln/>
        </p:spPr>
        <p:txBody>
          <a:bodyPr/>
          <a:lstStyle>
            <a:lvl1pPr>
              <a:defRPr/>
            </a:lvl1pPr>
          </a:lstStyle>
          <a:p>
            <a:r>
              <a:rPr lang="de-DE" smtClean="0"/>
              <a:t>Agile Dev. Processes | Eric Knauss</a:t>
            </a:r>
            <a:endParaRPr lang="de-DE"/>
          </a:p>
        </p:txBody>
      </p:sp>
      <p:sp>
        <p:nvSpPr>
          <p:cNvPr id="5" name="Rectangle 8"/>
          <p:cNvSpPr>
            <a:spLocks noGrp="1" noChangeArrowheads="1"/>
          </p:cNvSpPr>
          <p:nvPr>
            <p:ph type="sldNum" sz="quarter" idx="11"/>
          </p:nvPr>
        </p:nvSpPr>
        <p:spPr>
          <a:ln/>
        </p:spPr>
        <p:txBody>
          <a:bodyPr/>
          <a:lstStyle>
            <a:lvl1pPr>
              <a:defRPr/>
            </a:lvl1pPr>
          </a:lstStyle>
          <a:p>
            <a:fld id="{D5D4F0BC-1060-42F3-A5CE-00E65E1747E9}" type="slidenum">
              <a:rPr lang="de-DE"/>
              <a:pPr/>
              <a:t>‹#›</a:t>
            </a:fld>
            <a:endParaRPr lang="de-DE"/>
          </a:p>
        </p:txBody>
      </p:sp>
      <p:sp>
        <p:nvSpPr>
          <p:cNvPr id="6" name="Rectangle 9"/>
          <p:cNvSpPr>
            <a:spLocks noGrp="1" noChangeArrowheads="1"/>
          </p:cNvSpPr>
          <p:nvPr>
            <p:ph type="dt" sz="half" idx="12"/>
          </p:nvPr>
        </p:nvSpPr>
        <p:spPr>
          <a:ln/>
        </p:spPr>
        <p:txBody>
          <a:bodyPr/>
          <a:lstStyle>
            <a:lvl1pPr>
              <a:defRPr/>
            </a:lvl1pPr>
          </a:lstStyle>
          <a:p>
            <a:fld id="{60DEE925-FF8A-804E-A579-C8ADEE60A58E}" type="datetime1">
              <a:rPr lang="en-US" smtClean="0"/>
              <a:t>06/05/14</a:t>
            </a:fld>
            <a:endParaRPr lang="de-DE"/>
          </a:p>
        </p:txBody>
      </p:sp>
    </p:spTree>
    <p:extLst>
      <p:ext uri="{BB962C8B-B14F-4D97-AF65-F5344CB8AC3E}">
        <p14:creationId xmlns:p14="http://schemas.microsoft.com/office/powerpoint/2010/main" val="67326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7A89173-D690-F74B-9B7E-173D5676A349}" type="datetime1">
              <a:rPr lang="en-US" smtClean="0"/>
              <a:t>06/05/14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4285921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599DE52-0C89-1942-A5A8-C3A7696BF695}" type="datetime1">
              <a:rPr lang="en-US" smtClean="0"/>
              <a:t>06/05/14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641870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D41F9AF-51D6-524B-977A-167D1F86BA15}" type="datetime1">
              <a:rPr lang="en-US" smtClean="0"/>
              <a:t>06/05/14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3129319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52400" y="76200"/>
            <a:ext cx="7848600" cy="6858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152400" y="914400"/>
            <a:ext cx="8839200" cy="5467350"/>
          </a:xfrm>
        </p:spPr>
        <p:txBody>
          <a:bodyPr/>
          <a:lstStyle/>
          <a:p>
            <a:pPr lvl="0"/>
            <a:endParaRPr lang="de-DE" noProof="0" smtClean="0"/>
          </a:p>
        </p:txBody>
      </p:sp>
      <p:sp>
        <p:nvSpPr>
          <p:cNvPr id="4" name="Rectangle 3"/>
          <p:cNvSpPr>
            <a:spLocks noGrp="1" noChangeArrowheads="1"/>
          </p:cNvSpPr>
          <p:nvPr>
            <p:ph type="ftr" sz="quarter" idx="10"/>
          </p:nvPr>
        </p:nvSpPr>
        <p:spPr>
          <a:xfrm>
            <a:off x="5318367" y="6434242"/>
            <a:ext cx="2895600" cy="365125"/>
          </a:xfrm>
          <a:prstGeom prst="rect">
            <a:avLst/>
          </a:prstGeom>
          <a:ln/>
        </p:spPr>
        <p:txBody>
          <a:bodyPr/>
          <a:lstStyle>
            <a:lvl1pPr>
              <a:defRPr/>
            </a:lvl1pPr>
          </a:lstStyle>
          <a:p>
            <a:r>
              <a:rPr lang="de-DE" smtClean="0"/>
              <a:t>Agile Dev. Processes | Eric Knauss</a:t>
            </a:r>
            <a:endParaRPr lang="de-DE"/>
          </a:p>
        </p:txBody>
      </p:sp>
      <p:sp>
        <p:nvSpPr>
          <p:cNvPr id="5" name="Rectangle 8"/>
          <p:cNvSpPr>
            <a:spLocks noGrp="1" noChangeArrowheads="1"/>
          </p:cNvSpPr>
          <p:nvPr>
            <p:ph type="sldNum" sz="quarter" idx="11"/>
          </p:nvPr>
        </p:nvSpPr>
        <p:spPr>
          <a:xfrm>
            <a:off x="8291903" y="6433808"/>
            <a:ext cx="842170" cy="365125"/>
          </a:xfrm>
          <a:prstGeom prst="rect">
            <a:avLst/>
          </a:prstGeom>
          <a:ln/>
        </p:spPr>
        <p:txBody>
          <a:bodyPr/>
          <a:lstStyle>
            <a:lvl1pPr>
              <a:defRPr/>
            </a:lvl1pPr>
          </a:lstStyle>
          <a:p>
            <a:fld id="{D5D4F0BC-1060-42F3-A5CE-00E65E1747E9}" type="slidenum">
              <a:rPr lang="de-DE"/>
              <a:pPr/>
              <a:t>‹#›</a:t>
            </a:fld>
            <a:endParaRPr lang="de-DE"/>
          </a:p>
        </p:txBody>
      </p:sp>
      <p:sp>
        <p:nvSpPr>
          <p:cNvPr id="6" name="Rectangle 9"/>
          <p:cNvSpPr>
            <a:spLocks noGrp="1" noChangeArrowheads="1"/>
          </p:cNvSpPr>
          <p:nvPr>
            <p:ph type="dt" sz="half" idx="12"/>
          </p:nvPr>
        </p:nvSpPr>
        <p:spPr>
          <a:xfrm>
            <a:off x="4238247" y="6434242"/>
            <a:ext cx="1008112" cy="365125"/>
          </a:xfrm>
          <a:prstGeom prst="rect">
            <a:avLst/>
          </a:prstGeom>
          <a:ln/>
        </p:spPr>
        <p:txBody>
          <a:bodyPr/>
          <a:lstStyle>
            <a:lvl1pPr>
              <a:defRPr/>
            </a:lvl1pPr>
          </a:lstStyle>
          <a:p>
            <a:fld id="{5CFA8F34-56DA-074F-A766-9252139E0228}" type="datetime1">
              <a:rPr lang="en-US" smtClean="0"/>
              <a:t>06/05/14</a:t>
            </a:fld>
            <a:endParaRPr lang="de-DE"/>
          </a:p>
        </p:txBody>
      </p:sp>
    </p:spTree>
    <p:extLst>
      <p:ext uri="{BB962C8B-B14F-4D97-AF65-F5344CB8AC3E}">
        <p14:creationId xmlns:p14="http://schemas.microsoft.com/office/powerpoint/2010/main" val="673268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4238247" y="6434242"/>
            <a:ext cx="1008112" cy="365125"/>
          </a:xfrm>
          <a:prstGeom prst="rect">
            <a:avLst/>
          </a:prstGeom>
        </p:spPr>
        <p:txBody>
          <a:bodyPr/>
          <a:lstStyle/>
          <a:p>
            <a:fld id="{9939CA33-088E-844F-AB7B-65ED30E64DC3}" type="datetime1">
              <a:rPr lang="en-US" smtClean="0">
                <a:solidFill>
                  <a:prstClr val="black">
                    <a:tint val="75000"/>
                  </a:prstClr>
                </a:solidFill>
              </a:rPr>
              <a:t>06/05/14</a:t>
            </a:fld>
            <a:endParaRPr lang="en-US">
              <a:solidFill>
                <a:prstClr val="black">
                  <a:tint val="75000"/>
                </a:prstClr>
              </a:solidFill>
            </a:endParaRPr>
          </a:p>
        </p:txBody>
      </p:sp>
      <p:sp>
        <p:nvSpPr>
          <p:cNvPr id="3" name="Fußzeilenplatzhalter 2"/>
          <p:cNvSpPr>
            <a:spLocks noGrp="1"/>
          </p:cNvSpPr>
          <p:nvPr>
            <p:ph type="ftr" sz="quarter" idx="11"/>
          </p:nvPr>
        </p:nvSpPr>
        <p:spPr>
          <a:xfrm>
            <a:off x="5318367" y="6434242"/>
            <a:ext cx="2895600" cy="365125"/>
          </a:xfrm>
          <a:prstGeom prst="rect">
            <a:avLst/>
          </a:prstGeom>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a:xfrm>
            <a:off x="8291903" y="6433808"/>
            <a:ext cx="842170" cy="365125"/>
          </a:xfrm>
          <a:prstGeom prst="rect">
            <a:avLst/>
          </a:prstGeom>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0563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85974935-D03D-8648-B6D4-CF1EBE0C4BC9}" type="datetime1">
              <a:rPr lang="en-US" smtClean="0">
                <a:solidFill>
                  <a:prstClr val="black">
                    <a:tint val="75000"/>
                  </a:prstClr>
                </a:solidFill>
              </a:rPr>
              <a:t>06/05/14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73108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76ADF861-C927-E14C-96DF-3BD1744191F4}" type="datetime1">
              <a:rPr lang="en-US" smtClean="0">
                <a:solidFill>
                  <a:prstClr val="black">
                    <a:tint val="75000"/>
                  </a:prstClr>
                </a:solidFill>
              </a:rPr>
              <a:t>06/05/14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574467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AF55DF25-9077-AD45-A90F-5E6425CFCB9C}" type="datetime1">
              <a:rPr lang="en-US" smtClean="0">
                <a:solidFill>
                  <a:prstClr val="black">
                    <a:tint val="75000"/>
                  </a:prstClr>
                </a:solidFill>
              </a:rPr>
              <a:t>06/05/14</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426481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497D8FF-362C-F34E-9C48-C256D63FE4BA}" type="datetime1">
              <a:rPr lang="en-US" smtClean="0">
                <a:solidFill>
                  <a:prstClr val="black">
                    <a:tint val="75000"/>
                  </a:prstClr>
                </a:solidFill>
              </a:rPr>
              <a:t>06/05/14</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0563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B0C9203-87BD-B044-9A27-D91B9BA48CD3}" type="datetime1">
              <a:rPr lang="en-US" smtClean="0">
                <a:solidFill>
                  <a:prstClr val="black">
                    <a:tint val="75000"/>
                  </a:prstClr>
                </a:solidFill>
              </a:rPr>
              <a:t>06/05/14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65440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D186FBD8-E9A3-904C-834F-BE0688BE1EF6}" type="datetime1">
              <a:rPr lang="en-US" smtClean="0">
                <a:solidFill>
                  <a:prstClr val="black">
                    <a:tint val="75000"/>
                  </a:prstClr>
                </a:solidFill>
              </a:rPr>
              <a:t>06/05/14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92805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A0B6DB9-12EA-D843-A4CB-B29898B8CAF5}" type="datetime1">
              <a:rPr lang="en-US" smtClean="0">
                <a:solidFill>
                  <a:prstClr val="black">
                    <a:tint val="75000"/>
                  </a:prstClr>
                </a:solidFill>
              </a:rPr>
              <a:t>06/05/14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1269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599A8728-9A3D-AE49-870B-B4C5C4E2D3AB}" type="datetime1">
              <a:rPr lang="en-US" smtClean="0">
                <a:solidFill>
                  <a:prstClr val="black">
                    <a:tint val="75000"/>
                  </a:prstClr>
                </a:solidFill>
              </a:rPr>
              <a:t>06/05/14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0108037"/>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5548B8B8-229F-084A-AEC5-F840F87EEB39}" type="datetime1">
              <a:rPr lang="en-US" smtClean="0">
                <a:solidFill>
                  <a:prstClr val="black">
                    <a:tint val="75000"/>
                  </a:prstClr>
                </a:solidFill>
              </a:rPr>
              <a:t>06/05/14</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Agile Dev. Processes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501759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iming>
    <p:tnLst>
      <p:par>
        <p:cTn xmlns:p14="http://schemas.microsoft.com/office/powerpoint/2010/mai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wmf"/></Relationships>
</file>

<file path=ppt/slides/_rels/slide19.x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wmf"/><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3.bin"/><Relationship Id="rId5" Type="http://schemas.openxmlformats.org/officeDocument/2006/relationships/image" Target="../media/image15.png"/><Relationship Id="rId1" Type="http://schemas.openxmlformats.org/officeDocument/2006/relationships/vmlDrawing" Target="../drawings/vmlDrawing2.vml"/><Relationship Id="rId2"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7.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4" Type="http://schemas.openxmlformats.org/officeDocument/2006/relationships/image" Target="../media/image18.emf"/><Relationship Id="rId1" Type="http://schemas.openxmlformats.org/officeDocument/2006/relationships/vmlDrawing" Target="../drawings/vmlDrawing3.vml"/><Relationship Id="rId2"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0.wmf"/><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4.bin"/><Relationship Id="rId5" Type="http://schemas.openxmlformats.org/officeDocument/2006/relationships/image" Target="../media/image22.emf"/><Relationship Id="rId6" Type="http://schemas.openxmlformats.org/officeDocument/2006/relationships/oleObject" Target="../embeddings/oleObject5.bin"/><Relationship Id="rId7" Type="http://schemas.openxmlformats.org/officeDocument/2006/relationships/image" Target="../media/image23.emf"/><Relationship Id="rId1" Type="http://schemas.openxmlformats.org/officeDocument/2006/relationships/vmlDrawing" Target="../drawings/vmlDrawing4.vml"/><Relationship Id="rId2"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image" Target="../media/image7.wmf"/><Relationship Id="rId6" Type="http://schemas.openxmlformats.org/officeDocument/2006/relationships/oleObject" Target="../embeddings/oleObject2.bin"/><Relationship Id="rId7" Type="http://schemas.openxmlformats.org/officeDocument/2006/relationships/image" Target="../media/image8.wmf"/><Relationship Id="rId8" Type="http://schemas.openxmlformats.org/officeDocument/2006/relationships/image" Target="../media/image9.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48617" y="2861704"/>
            <a:ext cx="4280327" cy="3210245"/>
          </a:xfrm>
          <a:prstGeom prst="rect">
            <a:avLst/>
          </a:prstGeom>
        </p:spPr>
      </p:pic>
      <p:sp>
        <p:nvSpPr>
          <p:cNvPr id="2" name="Title 1"/>
          <p:cNvSpPr>
            <a:spLocks noGrp="1"/>
          </p:cNvSpPr>
          <p:nvPr>
            <p:ph type="ctrTitle"/>
          </p:nvPr>
        </p:nvSpPr>
        <p:spPr/>
        <p:txBody>
          <a:bodyPr/>
          <a:lstStyle/>
          <a:p>
            <a:r>
              <a:rPr lang="en-US" dirty="0" smtClean="0"/>
              <a:t>Agile vs. Plan-driven</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8000" y="4036289"/>
            <a:ext cx="2653610" cy="2031670"/>
          </a:xfrm>
          <a:prstGeom prst="rect">
            <a:avLst/>
          </a:prstGeom>
        </p:spPr>
      </p:pic>
      <p:sp>
        <p:nvSpPr>
          <p:cNvPr id="7" name="Rectangle 6"/>
          <p:cNvSpPr/>
          <p:nvPr/>
        </p:nvSpPr>
        <p:spPr>
          <a:xfrm>
            <a:off x="508000" y="6048269"/>
            <a:ext cx="2475184" cy="215444"/>
          </a:xfrm>
          <a:prstGeom prst="rect">
            <a:avLst/>
          </a:prstGeom>
        </p:spPr>
        <p:txBody>
          <a:bodyPr wrap="square">
            <a:spAutoFit/>
          </a:bodyPr>
          <a:lstStyle/>
          <a:p>
            <a:r>
              <a:rPr lang="en-US" sz="800" dirty="0"/>
              <a:t>http://</a:t>
            </a:r>
            <a:r>
              <a:rPr lang="en-US" sz="800" dirty="0" err="1"/>
              <a:t>pixabay.com</a:t>
            </a:r>
            <a:r>
              <a:rPr lang="en-US" sz="800" dirty="0"/>
              <a:t>/en/tent-camping-camper-24500/</a:t>
            </a:r>
          </a:p>
        </p:txBody>
      </p:sp>
      <p:sp>
        <p:nvSpPr>
          <p:cNvPr id="9" name="Rectangle 8"/>
          <p:cNvSpPr/>
          <p:nvPr/>
        </p:nvSpPr>
        <p:spPr>
          <a:xfrm>
            <a:off x="5073197" y="6023519"/>
            <a:ext cx="3385003" cy="215444"/>
          </a:xfrm>
          <a:prstGeom prst="rect">
            <a:avLst/>
          </a:prstGeom>
        </p:spPr>
        <p:txBody>
          <a:bodyPr wrap="square">
            <a:spAutoFit/>
          </a:bodyPr>
          <a:lstStyle/>
          <a:p>
            <a:r>
              <a:rPr lang="en-US" sz="800" dirty="0"/>
              <a:t>http://</a:t>
            </a:r>
            <a:r>
              <a:rPr lang="en-US" sz="800" dirty="0" err="1"/>
              <a:t>upload.wikimedia.org</a:t>
            </a:r>
            <a:r>
              <a:rPr lang="en-US" sz="800" dirty="0"/>
              <a:t>/</a:t>
            </a:r>
            <a:r>
              <a:rPr lang="en-US" sz="800" dirty="0" err="1"/>
              <a:t>wikipedia</a:t>
            </a:r>
            <a:r>
              <a:rPr lang="en-US" sz="800" dirty="0"/>
              <a:t>/commons/5/51/Gotic3d2.jpg</a:t>
            </a:r>
          </a:p>
        </p:txBody>
      </p:sp>
    </p:spTree>
    <p:extLst>
      <p:ext uri="{BB962C8B-B14F-4D97-AF65-F5344CB8AC3E}">
        <p14:creationId xmlns:p14="http://schemas.microsoft.com/office/powerpoint/2010/main" val="32331515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de-DE" dirty="0" err="1" smtClean="0"/>
              <a:t>Typical</a:t>
            </a:r>
            <a:r>
              <a:rPr lang="de-DE" dirty="0" smtClean="0"/>
              <a:t> </a:t>
            </a:r>
            <a:r>
              <a:rPr lang="de-DE" dirty="0" err="1" smtClean="0"/>
              <a:t>p</a:t>
            </a:r>
            <a:r>
              <a:rPr lang="de-DE" dirty="0" err="1" smtClean="0"/>
              <a:t>roblems</a:t>
            </a:r>
            <a:r>
              <a:rPr lang="de-DE" dirty="0" smtClean="0"/>
              <a:t> </a:t>
            </a:r>
            <a:r>
              <a:rPr lang="de-DE" dirty="0" smtClean="0"/>
              <a:t>in </a:t>
            </a:r>
            <a:r>
              <a:rPr lang="de-DE" dirty="0" err="1" smtClean="0"/>
              <a:t>software</a:t>
            </a:r>
            <a:r>
              <a:rPr lang="de-DE" dirty="0" smtClean="0"/>
              <a:t> </a:t>
            </a:r>
            <a:r>
              <a:rPr lang="de-DE" dirty="0" err="1" smtClean="0"/>
              <a:t>development</a:t>
            </a:r>
            <a:endParaRPr lang="de-DE" dirty="0" smtClean="0"/>
          </a:p>
        </p:txBody>
      </p:sp>
      <p:sp>
        <p:nvSpPr>
          <p:cNvPr id="168963" name="AutoShape 3"/>
          <p:cNvSpPr>
            <a:spLocks noChangeArrowheads="1"/>
          </p:cNvSpPr>
          <p:nvPr/>
        </p:nvSpPr>
        <p:spPr bwMode="auto">
          <a:xfrm>
            <a:off x="2286000" y="2695025"/>
            <a:ext cx="615950" cy="2024062"/>
          </a:xfrm>
          <a:prstGeom prst="downArrow">
            <a:avLst>
              <a:gd name="adj1" fmla="val 50000"/>
              <a:gd name="adj2" fmla="val 82152"/>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de-DE"/>
          </a:p>
        </p:txBody>
      </p:sp>
      <p:sp>
        <p:nvSpPr>
          <p:cNvPr id="23558" name="AutoShape 4"/>
          <p:cNvSpPr>
            <a:spLocks noChangeArrowheads="1"/>
          </p:cNvSpPr>
          <p:nvPr/>
        </p:nvSpPr>
        <p:spPr bwMode="auto">
          <a:xfrm>
            <a:off x="1116013" y="4310063"/>
            <a:ext cx="3879850" cy="19605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3420 h 21600"/>
              <a:gd name="T14" fmla="*/ 18141 w 21600"/>
              <a:gd name="T15" fmla="*/ 18180 h 21600"/>
            </a:gdLst>
            <a:ahLst/>
            <a:cxnLst>
              <a:cxn ang="T8">
                <a:pos x="T0" y="T1"/>
              </a:cxn>
              <a:cxn ang="T9">
                <a:pos x="T2" y="T3"/>
              </a:cxn>
              <a:cxn ang="T10">
                <a:pos x="T4" y="T5"/>
              </a:cxn>
              <a:cxn ang="T11">
                <a:pos x="T6" y="T7"/>
              </a:cxn>
            </a:cxnLst>
            <a:rect l="T12" t="T13" r="T14" b="T15"/>
            <a:pathLst>
              <a:path w="21600" h="21600">
                <a:moveTo>
                  <a:pt x="16538" y="0"/>
                </a:moveTo>
                <a:lnTo>
                  <a:pt x="16538" y="3420"/>
                </a:lnTo>
                <a:lnTo>
                  <a:pt x="3375" y="3420"/>
                </a:lnTo>
                <a:lnTo>
                  <a:pt x="3375" y="18180"/>
                </a:lnTo>
                <a:lnTo>
                  <a:pt x="16538" y="18180"/>
                </a:lnTo>
                <a:lnTo>
                  <a:pt x="16538" y="21600"/>
                </a:lnTo>
                <a:lnTo>
                  <a:pt x="21600" y="10800"/>
                </a:lnTo>
                <a:close/>
              </a:path>
              <a:path w="21600" h="21600">
                <a:moveTo>
                  <a:pt x="1350" y="3420"/>
                </a:moveTo>
                <a:lnTo>
                  <a:pt x="1350" y="18180"/>
                </a:lnTo>
                <a:lnTo>
                  <a:pt x="2700" y="18180"/>
                </a:lnTo>
                <a:lnTo>
                  <a:pt x="2700" y="3420"/>
                </a:lnTo>
                <a:close/>
              </a:path>
              <a:path w="21600" h="21600">
                <a:moveTo>
                  <a:pt x="0" y="3420"/>
                </a:moveTo>
                <a:lnTo>
                  <a:pt x="0" y="18180"/>
                </a:lnTo>
                <a:lnTo>
                  <a:pt x="675" y="18180"/>
                </a:lnTo>
                <a:lnTo>
                  <a:pt x="675" y="3420"/>
                </a:lnTo>
                <a:close/>
              </a:path>
            </a:pathLst>
          </a:custGeom>
          <a:solidFill>
            <a:srgbClr val="F9FDD7"/>
          </a:solidFill>
          <a:ln w="38100">
            <a:solidFill>
              <a:srgbClr val="2358A7"/>
            </a:solidFill>
            <a:miter lim="800000"/>
            <a:headEnd/>
            <a:tailEnd/>
          </a:ln>
        </p:spPr>
        <p:txBody>
          <a:bodyPr wrap="none" lIns="75749" tIns="37874" rIns="75749" bIns="37874" anchor="ctr"/>
          <a:lstStyle/>
          <a:p>
            <a:pPr algn="ctr" defTabSz="631825" eaLnBrk="0" hangingPunct="0"/>
            <a:r>
              <a:rPr lang="de-DE" sz="2000" b="1" dirty="0">
                <a:solidFill>
                  <a:schemeClr val="tx1"/>
                </a:solidFill>
                <a:latin typeface="+mn-lt"/>
              </a:rPr>
              <a:t>Software-</a:t>
            </a:r>
            <a:r>
              <a:rPr lang="de-DE" sz="2000" b="1" dirty="0" smtClean="0">
                <a:solidFill>
                  <a:schemeClr val="tx1"/>
                </a:solidFill>
                <a:latin typeface="+mn-lt"/>
              </a:rPr>
              <a:t>Projects</a:t>
            </a:r>
            <a:endParaRPr lang="de-DE" sz="2000" b="1" dirty="0">
              <a:solidFill>
                <a:schemeClr val="tx1"/>
              </a:solidFill>
              <a:latin typeface="+mn-lt"/>
            </a:endParaRPr>
          </a:p>
        </p:txBody>
      </p:sp>
      <p:sp>
        <p:nvSpPr>
          <p:cNvPr id="23559" name="AutoShape 6"/>
          <p:cNvSpPr>
            <a:spLocks noChangeArrowheads="1"/>
          </p:cNvSpPr>
          <p:nvPr/>
        </p:nvSpPr>
        <p:spPr bwMode="auto">
          <a:xfrm>
            <a:off x="5241924" y="4114800"/>
            <a:ext cx="3343275" cy="2090738"/>
          </a:xfrm>
          <a:prstGeom prst="ribbon2">
            <a:avLst>
              <a:gd name="adj1" fmla="val 12500"/>
              <a:gd name="adj2" fmla="val 67648"/>
            </a:avLst>
          </a:prstGeom>
          <a:solidFill>
            <a:srgbClr val="F1FA9C"/>
          </a:solidFill>
          <a:ln w="6350">
            <a:solidFill>
              <a:schemeClr val="tx1"/>
            </a:solidFill>
            <a:round/>
            <a:headEnd/>
            <a:tailEnd/>
          </a:ln>
        </p:spPr>
        <p:txBody>
          <a:bodyPr wrap="none" lIns="75749" tIns="37874" rIns="75749" bIns="37874" anchor="ctr"/>
          <a:lstStyle/>
          <a:p>
            <a:pPr algn="ctr" defTabSz="631825" eaLnBrk="0" hangingPunct="0"/>
            <a:r>
              <a:rPr lang="de-DE" sz="2300" b="1" dirty="0" smtClean="0">
                <a:solidFill>
                  <a:schemeClr val="tx1"/>
                </a:solidFill>
                <a:latin typeface="+mn-lt"/>
              </a:rPr>
              <a:t>Quality </a:t>
            </a:r>
            <a:endParaRPr lang="de-DE" sz="2300" b="1" dirty="0">
              <a:solidFill>
                <a:schemeClr val="tx1"/>
              </a:solidFill>
              <a:latin typeface="+mn-lt"/>
            </a:endParaRPr>
          </a:p>
          <a:p>
            <a:pPr algn="ctr" defTabSz="631825" eaLnBrk="0" hangingPunct="0"/>
            <a:r>
              <a:rPr lang="de-DE" sz="2300" b="1" dirty="0" err="1"/>
              <a:t>a</a:t>
            </a:r>
            <a:r>
              <a:rPr lang="de-DE" sz="2300" b="1" dirty="0" err="1" smtClean="0">
                <a:solidFill>
                  <a:schemeClr val="tx1"/>
                </a:solidFill>
                <a:latin typeface="+mn-lt"/>
              </a:rPr>
              <a:t>nd</a:t>
            </a:r>
            <a:endParaRPr lang="de-DE" sz="2300" b="1" dirty="0">
              <a:solidFill>
                <a:schemeClr val="tx1"/>
              </a:solidFill>
              <a:latin typeface="+mn-lt"/>
            </a:endParaRPr>
          </a:p>
          <a:p>
            <a:pPr algn="ctr" defTabSz="631825" eaLnBrk="0" hangingPunct="0"/>
            <a:r>
              <a:rPr lang="de-DE" sz="2300" b="1" dirty="0" err="1" smtClean="0">
                <a:solidFill>
                  <a:schemeClr val="tx1"/>
                </a:solidFill>
                <a:latin typeface="+mn-lt"/>
              </a:rPr>
              <a:t>Maintainability</a:t>
            </a:r>
            <a:endParaRPr lang="de-DE" sz="2300" b="1" dirty="0">
              <a:solidFill>
                <a:schemeClr val="tx1"/>
              </a:solidFill>
              <a:latin typeface="+mn-lt"/>
            </a:endParaRPr>
          </a:p>
        </p:txBody>
      </p:sp>
      <p:sp>
        <p:nvSpPr>
          <p:cNvPr id="23560" name="AutoShape 7"/>
          <p:cNvSpPr>
            <a:spLocks noChangeArrowheads="1"/>
          </p:cNvSpPr>
          <p:nvPr/>
        </p:nvSpPr>
        <p:spPr bwMode="auto">
          <a:xfrm>
            <a:off x="2593975" y="5486400"/>
            <a:ext cx="800100" cy="719138"/>
          </a:xfrm>
          <a:prstGeom prst="smileyFace">
            <a:avLst>
              <a:gd name="adj" fmla="val 4653"/>
            </a:avLst>
          </a:prstGeom>
          <a:solidFill>
            <a:srgbClr val="F1FA9C"/>
          </a:solidFill>
          <a:ln w="6350">
            <a:solidFill>
              <a:schemeClr val="tx1"/>
            </a:solidFill>
            <a:round/>
            <a:headEnd/>
            <a:tailEnd/>
          </a:ln>
        </p:spPr>
        <p:txBody>
          <a:bodyPr wrap="none" anchor="ctr"/>
          <a:lstStyle/>
          <a:p>
            <a:endParaRPr lang="de-DE"/>
          </a:p>
        </p:txBody>
      </p:sp>
      <p:sp>
        <p:nvSpPr>
          <p:cNvPr id="168968" name="AutoShape 8"/>
          <p:cNvSpPr>
            <a:spLocks noChangeArrowheads="1"/>
          </p:cNvSpPr>
          <p:nvPr/>
        </p:nvSpPr>
        <p:spPr bwMode="auto">
          <a:xfrm>
            <a:off x="2593975" y="5486400"/>
            <a:ext cx="800100" cy="719138"/>
          </a:xfrm>
          <a:prstGeom prst="smileyFace">
            <a:avLst>
              <a:gd name="adj" fmla="val 56"/>
            </a:avLst>
          </a:prstGeom>
          <a:solidFill>
            <a:schemeClr val="folHlink"/>
          </a:solidFill>
          <a:ln w="6350">
            <a:solidFill>
              <a:schemeClr val="tx1"/>
            </a:solidFill>
            <a:round/>
            <a:headEnd/>
            <a:tailEnd/>
          </a:ln>
        </p:spPr>
        <p:txBody>
          <a:bodyPr wrap="none" anchor="ctr"/>
          <a:lstStyle/>
          <a:p>
            <a:endParaRPr lang="de-DE"/>
          </a:p>
        </p:txBody>
      </p:sp>
      <p:grpSp>
        <p:nvGrpSpPr>
          <p:cNvPr id="2" name="Group 9"/>
          <p:cNvGrpSpPr>
            <a:grpSpLocks/>
          </p:cNvGrpSpPr>
          <p:nvPr/>
        </p:nvGrpSpPr>
        <p:grpSpPr bwMode="auto">
          <a:xfrm>
            <a:off x="2593975" y="2720975"/>
            <a:ext cx="3040063" cy="3484563"/>
            <a:chOff x="2496" y="1999"/>
            <a:chExt cx="2370" cy="2561"/>
          </a:xfrm>
        </p:grpSpPr>
        <p:sp>
          <p:nvSpPr>
            <p:cNvPr id="23566" name="Text Box 10"/>
            <p:cNvSpPr txBox="1">
              <a:spLocks noChangeArrowheads="1"/>
            </p:cNvSpPr>
            <p:nvPr/>
          </p:nvSpPr>
          <p:spPr bwMode="auto">
            <a:xfrm>
              <a:off x="3888" y="1999"/>
              <a:ext cx="978" cy="1646"/>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de-DE" sz="14200" b="1" dirty="0">
                  <a:solidFill>
                    <a:schemeClr val="tx1"/>
                  </a:solidFill>
                  <a:latin typeface="CorpoS" pitchFamily="2" charset="0"/>
                </a:rPr>
                <a:t>?</a:t>
              </a:r>
            </a:p>
          </p:txBody>
        </p:sp>
        <p:sp>
          <p:nvSpPr>
            <p:cNvPr id="23567" name="AutoShape 11"/>
            <p:cNvSpPr>
              <a:spLocks noChangeArrowheads="1"/>
            </p:cNvSpPr>
            <p:nvPr/>
          </p:nvSpPr>
          <p:spPr bwMode="auto">
            <a:xfrm>
              <a:off x="2496" y="4032"/>
              <a:ext cx="624" cy="528"/>
            </a:xfrm>
            <a:prstGeom prst="smileyFace">
              <a:avLst>
                <a:gd name="adj" fmla="val -4653"/>
              </a:avLst>
            </a:prstGeom>
            <a:solidFill>
              <a:srgbClr val="FAA918"/>
            </a:solidFill>
            <a:ln w="6350">
              <a:solidFill>
                <a:schemeClr val="tx1"/>
              </a:solidFill>
              <a:round/>
              <a:headEnd/>
              <a:tailEnd/>
            </a:ln>
          </p:spPr>
          <p:txBody>
            <a:bodyPr wrap="none" anchor="ctr"/>
            <a:lstStyle/>
            <a:p>
              <a:endParaRPr lang="de-DE"/>
            </a:p>
          </p:txBody>
        </p:sp>
      </p:grpSp>
      <p:sp>
        <p:nvSpPr>
          <p:cNvPr id="17" name="Würfel 16"/>
          <p:cNvSpPr/>
          <p:nvPr/>
        </p:nvSpPr>
        <p:spPr bwMode="auto">
          <a:xfrm>
            <a:off x="1214414" y="3874540"/>
            <a:ext cx="285752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eaLnBrk="1" latinLnBrk="0" hangingPunct="1">
              <a:lnSpc>
                <a:spcPct val="100000"/>
              </a:lnSpc>
              <a:buClrTx/>
              <a:buSzTx/>
              <a:buFontTx/>
              <a:buNone/>
              <a:tabLst/>
            </a:pPr>
            <a:r>
              <a:rPr lang="de-DE" dirty="0" err="1" smtClean="0">
                <a:solidFill>
                  <a:schemeClr val="dk1"/>
                </a:solidFill>
                <a:latin typeface="Arial" pitchFamily="34" charset="0"/>
                <a:ea typeface="+mn-ea"/>
                <a:sym typeface="Arial" pitchFamily="34" charset="0"/>
              </a:rPr>
              <a:t>Many</a:t>
            </a:r>
            <a:r>
              <a:rPr lang="de-DE" dirty="0" smtClean="0">
                <a:solidFill>
                  <a:schemeClr val="dk1"/>
                </a:solidFill>
                <a:latin typeface="Arial" pitchFamily="34" charset="0"/>
                <a:ea typeface="+mn-ea"/>
                <a:sym typeface="Arial" pitchFamily="34" charset="0"/>
              </a:rPr>
              <a:t> </a:t>
            </a:r>
            <a:r>
              <a:rPr lang="de-DE" dirty="0" err="1" smtClean="0">
                <a:solidFill>
                  <a:schemeClr val="dk1"/>
                </a:solidFill>
                <a:latin typeface="Arial" pitchFamily="34" charset="0"/>
                <a:ea typeface="+mn-ea"/>
                <a:sym typeface="Arial" pitchFamily="34" charset="0"/>
              </a:rPr>
              <a:t>late</a:t>
            </a:r>
            <a:r>
              <a:rPr lang="de-DE" dirty="0" smtClean="0">
                <a:solidFill>
                  <a:schemeClr val="dk1"/>
                </a:solidFill>
                <a:latin typeface="Arial" pitchFamily="34" charset="0"/>
                <a:ea typeface="+mn-ea"/>
                <a:sym typeface="Arial" pitchFamily="34" charset="0"/>
              </a:rPr>
              <a:t/>
            </a:r>
            <a:br>
              <a:rPr lang="de-DE" dirty="0" smtClean="0">
                <a:solidFill>
                  <a:schemeClr val="dk1"/>
                </a:solidFill>
                <a:latin typeface="Arial" pitchFamily="34" charset="0"/>
                <a:ea typeface="+mn-ea"/>
                <a:sym typeface="Arial" pitchFamily="34" charset="0"/>
              </a:rPr>
            </a:br>
            <a:r>
              <a:rPr lang="de-DE" dirty="0" err="1" smtClean="0">
                <a:solidFill>
                  <a:schemeClr val="dk1"/>
                </a:solidFill>
                <a:latin typeface="Arial" pitchFamily="34" charset="0"/>
                <a:ea typeface="+mn-ea"/>
                <a:sym typeface="Arial" pitchFamily="34" charset="0"/>
              </a:rPr>
              <a:t>Changes</a:t>
            </a:r>
            <a:endParaRPr lang="de-DE" dirty="0">
              <a:solidFill>
                <a:schemeClr val="dk1"/>
              </a:solidFill>
              <a:latin typeface="Arial" pitchFamily="34" charset="0"/>
              <a:ea typeface="+mn-ea"/>
              <a:sym typeface="Arial" pitchFamily="34" charset="0"/>
            </a:endParaRPr>
          </a:p>
        </p:txBody>
      </p:sp>
      <p:sp>
        <p:nvSpPr>
          <p:cNvPr id="18" name="Würfel 17"/>
          <p:cNvSpPr/>
          <p:nvPr/>
        </p:nvSpPr>
        <p:spPr bwMode="auto">
          <a:xfrm>
            <a:off x="1411078" y="3160160"/>
            <a:ext cx="250033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de-DE" dirty="0" err="1" smtClean="0">
                <a:latin typeface="Arial" pitchFamily="34" charset="0"/>
                <a:sym typeface="Arial" pitchFamily="34" charset="0"/>
              </a:rPr>
              <a:t>Faster</a:t>
            </a:r>
            <a:endParaRPr lang="de-DE" dirty="0">
              <a:latin typeface="Arial" pitchFamily="34" charset="0"/>
              <a:sym typeface="Arial" pitchFamily="34" charset="0"/>
            </a:endParaRPr>
          </a:p>
          <a:p>
            <a:pPr algn="ctr"/>
            <a:r>
              <a:rPr lang="de-DE" dirty="0">
                <a:latin typeface="Arial" pitchFamily="34" charset="0"/>
                <a:sym typeface="Arial" pitchFamily="34" charset="0"/>
              </a:rPr>
              <a:t>Release-Zyklen</a:t>
            </a:r>
          </a:p>
        </p:txBody>
      </p:sp>
      <p:sp>
        <p:nvSpPr>
          <p:cNvPr id="19" name="Würfel 18"/>
          <p:cNvSpPr/>
          <p:nvPr/>
        </p:nvSpPr>
        <p:spPr bwMode="auto">
          <a:xfrm>
            <a:off x="1643042" y="2445780"/>
            <a:ext cx="2071702"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rgbClr val="000000"/>
                </a:solidFill>
                <a:effectLst/>
                <a:latin typeface="Arial" pitchFamily="34" charset="0"/>
                <a:ea typeface="ヒラギノ角ゴ Pro W3" pitchFamily="124" charset="-128"/>
                <a:sym typeface="Arial" pitchFamily="34" charset="0"/>
              </a:rPr>
              <a:t>Shorter</a:t>
            </a:r>
            <a:endParaRPr kumimoji="0" lang="de-DE" sz="1800" b="0" i="0" u="none" strike="noStrike" cap="none" normalizeH="0" baseline="0" dirty="0" smtClean="0">
              <a:ln>
                <a:noFill/>
              </a:ln>
              <a:solidFill>
                <a:srgbClr val="000000"/>
              </a:solidFill>
              <a:effectLst/>
              <a:latin typeface="Arial" pitchFamily="34" charset="0"/>
              <a:ea typeface="ヒラギノ角ゴ Pro W3" pitchFamily="124" charset="-128"/>
              <a:sym typeface="Arial" pitchFamily="34"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de-DE" sz="1800" b="0" i="0" u="none" strike="noStrike" cap="none" normalizeH="0" baseline="0" dirty="0" smtClean="0">
                <a:ln>
                  <a:noFill/>
                </a:ln>
                <a:solidFill>
                  <a:srgbClr val="000000"/>
                </a:solidFill>
                <a:effectLst/>
                <a:latin typeface="Arial" pitchFamily="34" charset="0"/>
                <a:ea typeface="ヒラギノ角ゴ Pro W3" pitchFamily="124" charset="-128"/>
                <a:sym typeface="Arial" pitchFamily="34" charset="0"/>
              </a:rPr>
              <a:t>time-</a:t>
            </a:r>
            <a:r>
              <a:rPr kumimoji="0" lang="de-DE" sz="1800" b="0" i="0" u="none" strike="noStrike" cap="none" normalizeH="0" baseline="0" dirty="0" err="1" smtClean="0">
                <a:ln>
                  <a:noFill/>
                </a:ln>
                <a:solidFill>
                  <a:srgbClr val="000000"/>
                </a:solidFill>
                <a:effectLst/>
                <a:latin typeface="Arial" pitchFamily="34" charset="0"/>
                <a:ea typeface="ヒラギノ角ゴ Pro W3" pitchFamily="124" charset="-128"/>
                <a:sym typeface="Arial" pitchFamily="34" charset="0"/>
              </a:rPr>
              <a:t>to</a:t>
            </a:r>
            <a:r>
              <a:rPr kumimoji="0" lang="de-DE" sz="1800" b="0" i="0" u="none" strike="noStrike" cap="none" normalizeH="0" baseline="0" dirty="0" smtClean="0">
                <a:ln>
                  <a:noFill/>
                </a:ln>
                <a:solidFill>
                  <a:srgbClr val="000000"/>
                </a:solidFill>
                <a:effectLst/>
                <a:latin typeface="Arial" pitchFamily="34" charset="0"/>
                <a:ea typeface="ヒラギノ角ゴ Pro W3" pitchFamily="124" charset="-128"/>
                <a:sym typeface="Arial" pitchFamily="34" charset="0"/>
              </a:rPr>
              <a:t>-</a:t>
            </a:r>
            <a:r>
              <a:rPr kumimoji="0" lang="de-DE" sz="1800" b="0" i="0" u="none" strike="noStrike" cap="none" normalizeH="0" baseline="0" dirty="0" err="1" smtClean="0">
                <a:ln>
                  <a:noFill/>
                </a:ln>
                <a:solidFill>
                  <a:srgbClr val="000000"/>
                </a:solidFill>
                <a:effectLst/>
                <a:latin typeface="Arial" pitchFamily="34" charset="0"/>
                <a:ea typeface="ヒラギノ角ゴ Pro W3" pitchFamily="124" charset="-128"/>
                <a:sym typeface="Arial" pitchFamily="34" charset="0"/>
              </a:rPr>
              <a:t>market</a:t>
            </a:r>
            <a:endParaRPr kumimoji="0" lang="de-DE" sz="1800" b="0" i="0" u="none" strike="noStrike" cap="none" normalizeH="0" baseline="0" dirty="0" smtClean="0">
              <a:ln>
                <a:noFill/>
              </a:ln>
              <a:solidFill>
                <a:srgbClr val="000000"/>
              </a:solidFill>
              <a:effectLst/>
              <a:latin typeface="Arial" pitchFamily="34" charset="0"/>
              <a:ea typeface="ヒラギノ角ゴ Pro W3" pitchFamily="124" charset="-128"/>
              <a:sym typeface="Arial" pitchFamily="34" charset="0"/>
            </a:endParaRPr>
          </a:p>
        </p:txBody>
      </p:sp>
      <p:sp>
        <p:nvSpPr>
          <p:cNvPr id="20"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2936072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6896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89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animBg="1"/>
      <p:bldP spid="168968" grpId="0" animBg="1"/>
      <p:bldP spid="17" grpId="0" animBg="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85720" y="652975"/>
            <a:ext cx="7772400" cy="1143000"/>
          </a:xfrm>
        </p:spPr>
        <p:txBody>
          <a:bodyPr/>
          <a:lstStyle/>
          <a:p>
            <a:r>
              <a:rPr lang="de-DE" dirty="0" smtClean="0"/>
              <a:t>Projektplan (klassisch)</a:t>
            </a:r>
            <a:br>
              <a:rPr lang="de-DE" dirty="0" smtClean="0"/>
            </a:br>
            <a:r>
              <a:rPr lang="de-DE" sz="1800" i="1" dirty="0" err="1" smtClean="0">
                <a:solidFill>
                  <a:schemeClr val="tx1"/>
                </a:solidFill>
              </a:rPr>
              <a:t>c.f</a:t>
            </a:r>
            <a:r>
              <a:rPr lang="de-DE" sz="1800" i="1" dirty="0" smtClean="0">
                <a:solidFill>
                  <a:schemeClr val="tx1"/>
                </a:solidFill>
              </a:rPr>
              <a:t>. IEEE </a:t>
            </a:r>
            <a:r>
              <a:rPr lang="de-DE" sz="1800" i="1" dirty="0" smtClean="0">
                <a:solidFill>
                  <a:schemeClr val="tx1"/>
                </a:solidFill>
              </a:rPr>
              <a:t>Std 729-1983</a:t>
            </a:r>
          </a:p>
        </p:txBody>
      </p:sp>
      <p:sp>
        <p:nvSpPr>
          <p:cNvPr id="4994051" name="Rectangle 3"/>
          <p:cNvSpPr>
            <a:spLocks noGrp="1" noChangeArrowheads="1"/>
          </p:cNvSpPr>
          <p:nvPr>
            <p:ph idx="1"/>
          </p:nvPr>
        </p:nvSpPr>
        <p:spPr>
          <a:xfrm>
            <a:off x="571472" y="2099732"/>
            <a:ext cx="8062913" cy="4158175"/>
          </a:xfrm>
        </p:spPr>
        <p:txBody>
          <a:bodyPr numCol="2"/>
          <a:lstStyle/>
          <a:p>
            <a:pPr marL="0" indent="0">
              <a:buNone/>
            </a:pPr>
            <a:r>
              <a:rPr lang="de-DE" dirty="0" err="1" smtClean="0"/>
              <a:t>Defines</a:t>
            </a:r>
            <a:r>
              <a:rPr lang="de-DE" dirty="0" smtClean="0"/>
              <a:t> 6 </a:t>
            </a:r>
            <a:r>
              <a:rPr lang="de-DE" dirty="0" err="1" smtClean="0"/>
              <a:t>questions</a:t>
            </a:r>
            <a:endParaRPr lang="de-DE" dirty="0" smtClean="0"/>
          </a:p>
          <a:p>
            <a:r>
              <a:rPr lang="de-DE" sz="1800" dirty="0" err="1" smtClean="0">
                <a:solidFill>
                  <a:schemeClr val="tx1"/>
                </a:solidFill>
              </a:rPr>
              <a:t>What</a:t>
            </a:r>
            <a:r>
              <a:rPr lang="de-DE" sz="1800" dirty="0" smtClean="0">
                <a:solidFill>
                  <a:schemeClr val="tx1"/>
                </a:solidFill>
              </a:rPr>
              <a:t> </a:t>
            </a:r>
            <a:r>
              <a:rPr lang="de-DE" sz="1800" dirty="0" smtClean="0"/>
              <a:t>will </a:t>
            </a:r>
            <a:r>
              <a:rPr lang="de-DE" sz="1800" dirty="0" err="1" smtClean="0"/>
              <a:t>be</a:t>
            </a:r>
            <a:r>
              <a:rPr lang="de-DE" sz="1800" dirty="0" smtClean="0"/>
              <a:t> </a:t>
            </a:r>
            <a:r>
              <a:rPr lang="de-DE" sz="1800" dirty="0" err="1" smtClean="0"/>
              <a:t>done</a:t>
            </a:r>
            <a:endParaRPr lang="de-DE" sz="1800" dirty="0" smtClean="0"/>
          </a:p>
          <a:p>
            <a:r>
              <a:rPr lang="de-DE" sz="1800" dirty="0" err="1" smtClean="0">
                <a:solidFill>
                  <a:schemeClr val="tx1"/>
                </a:solidFill>
              </a:rPr>
              <a:t>W</a:t>
            </a:r>
            <a:r>
              <a:rPr lang="de-DE" sz="1800" dirty="0" err="1" smtClean="0"/>
              <a:t>hy</a:t>
            </a:r>
            <a:endParaRPr lang="de-DE" sz="1800" dirty="0" smtClean="0"/>
          </a:p>
          <a:p>
            <a:r>
              <a:rPr lang="de-DE" sz="1800" dirty="0" err="1" smtClean="0"/>
              <a:t>For</a:t>
            </a:r>
            <a:r>
              <a:rPr lang="de-DE" sz="1800" dirty="0" smtClean="0"/>
              <a:t> </a:t>
            </a:r>
            <a:r>
              <a:rPr lang="de-DE" sz="1800" dirty="0" err="1" smtClean="0"/>
              <a:t>how</a:t>
            </a:r>
            <a:r>
              <a:rPr lang="de-DE" sz="1800" dirty="0" smtClean="0"/>
              <a:t> </a:t>
            </a:r>
            <a:r>
              <a:rPr lang="de-DE" sz="1800" dirty="0" err="1" smtClean="0"/>
              <a:t>much</a:t>
            </a:r>
            <a:r>
              <a:rPr lang="de-DE" sz="1800" dirty="0" smtClean="0"/>
              <a:t> </a:t>
            </a:r>
            <a:r>
              <a:rPr lang="de-DE" sz="1800" dirty="0" err="1" smtClean="0"/>
              <a:t>money</a:t>
            </a:r>
            <a:endParaRPr lang="de-DE" sz="1800" dirty="0" smtClean="0"/>
          </a:p>
          <a:p>
            <a:r>
              <a:rPr lang="de-DE" sz="1800" dirty="0" err="1" smtClean="0"/>
              <a:t>By</a:t>
            </a:r>
            <a:r>
              <a:rPr lang="de-DE" sz="1800" dirty="0" smtClean="0"/>
              <a:t> </a:t>
            </a:r>
            <a:r>
              <a:rPr lang="de-DE" sz="1800" dirty="0" err="1" smtClean="0"/>
              <a:t>whom</a:t>
            </a:r>
            <a:endParaRPr lang="de-DE" sz="1800" dirty="0" smtClean="0"/>
          </a:p>
          <a:p>
            <a:r>
              <a:rPr lang="de-DE" sz="1800" dirty="0" err="1" smtClean="0">
                <a:solidFill>
                  <a:schemeClr val="tx1"/>
                </a:solidFill>
              </a:rPr>
              <a:t>When</a:t>
            </a:r>
            <a:endParaRPr lang="de-DE" sz="1800" dirty="0" smtClean="0"/>
          </a:p>
          <a:p>
            <a:r>
              <a:rPr lang="de-DE" sz="1800" dirty="0" err="1" smtClean="0">
                <a:solidFill>
                  <a:schemeClr val="tx1"/>
                </a:solidFill>
              </a:rPr>
              <a:t>With</a:t>
            </a:r>
            <a:r>
              <a:rPr lang="de-DE" sz="1800" dirty="0" smtClean="0">
                <a:solidFill>
                  <a:schemeClr val="tx1"/>
                </a:solidFill>
              </a:rPr>
              <a:t> </a:t>
            </a:r>
            <a:r>
              <a:rPr lang="de-DE" sz="1800" dirty="0" err="1" smtClean="0">
                <a:solidFill>
                  <a:schemeClr val="tx1"/>
                </a:solidFill>
              </a:rPr>
              <a:t>what</a:t>
            </a:r>
            <a:r>
              <a:rPr lang="de-DE" sz="1800" dirty="0" smtClean="0">
                <a:solidFill>
                  <a:schemeClr val="tx1"/>
                </a:solidFill>
              </a:rPr>
              <a:t> </a:t>
            </a:r>
            <a:r>
              <a:rPr lang="de-DE" sz="1800" dirty="0" err="1" smtClean="0">
                <a:solidFill>
                  <a:schemeClr val="tx1"/>
                </a:solidFill>
              </a:rPr>
              <a:t>resources</a:t>
            </a:r>
            <a:r>
              <a:rPr lang="de-DE" sz="1800" dirty="0" smtClean="0">
                <a:solidFill>
                  <a:schemeClr val="tx1"/>
                </a:solidFill>
              </a:rPr>
              <a:t> </a:t>
            </a:r>
            <a:r>
              <a:rPr lang="de-DE" sz="1800" dirty="0" smtClean="0"/>
              <a:t>(</a:t>
            </a:r>
            <a:r>
              <a:rPr lang="de-DE" sz="1800" dirty="0" err="1" smtClean="0"/>
              <a:t>Developmen</a:t>
            </a:r>
            <a:r>
              <a:rPr lang="de-DE" sz="1800" dirty="0" smtClean="0"/>
              <a:t>- </a:t>
            </a:r>
            <a:r>
              <a:rPr lang="de-DE" sz="1800" dirty="0" err="1" smtClean="0"/>
              <a:t>and</a:t>
            </a:r>
            <a:r>
              <a:rPr lang="de-DE" sz="1800" dirty="0" smtClean="0"/>
              <a:t> </a:t>
            </a:r>
            <a:r>
              <a:rPr lang="de-DE" sz="1800" dirty="0" smtClean="0"/>
              <a:t>Management</a:t>
            </a:r>
            <a:r>
              <a:rPr lang="de-DE" sz="1800" dirty="0" smtClean="0"/>
              <a:t>-</a:t>
            </a:r>
            <a:r>
              <a:rPr lang="de-DE" sz="1800" dirty="0" err="1" smtClean="0"/>
              <a:t>aids</a:t>
            </a:r>
            <a:r>
              <a:rPr lang="de-DE" sz="1800" dirty="0" smtClean="0"/>
              <a:t> </a:t>
            </a:r>
            <a:r>
              <a:rPr lang="de-DE" sz="1800" dirty="0" err="1"/>
              <a:t>a</a:t>
            </a:r>
            <a:r>
              <a:rPr lang="de-DE" sz="1800" dirty="0" err="1" smtClean="0"/>
              <a:t>nd</a:t>
            </a:r>
            <a:r>
              <a:rPr lang="de-DE" sz="1800" dirty="0" smtClean="0"/>
              <a:t> -</a:t>
            </a:r>
            <a:r>
              <a:rPr lang="de-DE" sz="1800" dirty="0" err="1"/>
              <a:t>t</a:t>
            </a:r>
            <a:r>
              <a:rPr lang="de-DE" sz="1800" dirty="0" err="1" smtClean="0"/>
              <a:t>echniques</a:t>
            </a:r>
            <a:r>
              <a:rPr lang="de-DE" sz="1800" dirty="0" smtClean="0"/>
              <a:t>)</a:t>
            </a:r>
          </a:p>
          <a:p>
            <a:pPr lvl="1"/>
            <a:endParaRPr lang="de-DE" sz="1800" dirty="0"/>
          </a:p>
          <a:p>
            <a:pPr lvl="1"/>
            <a:endParaRPr lang="de-DE" sz="1800" dirty="0" smtClean="0"/>
          </a:p>
          <a:p>
            <a:pPr lvl="1"/>
            <a:endParaRPr lang="de-DE" sz="1800" dirty="0" smtClean="0"/>
          </a:p>
          <a:p>
            <a:pPr marL="0" indent="0">
              <a:buNone/>
            </a:pPr>
            <a:r>
              <a:rPr lang="de-DE" dirty="0" err="1" smtClean="0"/>
              <a:t>To</a:t>
            </a:r>
            <a:r>
              <a:rPr lang="de-DE" dirty="0" smtClean="0"/>
              <a:t> </a:t>
            </a:r>
            <a:r>
              <a:rPr lang="de-DE" dirty="0" err="1" smtClean="0"/>
              <a:t>be</a:t>
            </a:r>
            <a:r>
              <a:rPr lang="de-DE" dirty="0" smtClean="0"/>
              <a:t> </a:t>
            </a:r>
            <a:r>
              <a:rPr lang="de-DE" dirty="0" err="1" smtClean="0"/>
              <a:t>defined</a:t>
            </a:r>
            <a:endParaRPr lang="de-DE" dirty="0" smtClean="0"/>
          </a:p>
          <a:p>
            <a:r>
              <a:rPr lang="de-DE" sz="1800" dirty="0" err="1" smtClean="0"/>
              <a:t>Responsibility</a:t>
            </a:r>
            <a:r>
              <a:rPr lang="de-DE" sz="1800" dirty="0" smtClean="0"/>
              <a:t> </a:t>
            </a:r>
            <a:r>
              <a:rPr lang="de-DE" sz="1800" dirty="0" err="1" smtClean="0"/>
              <a:t>of</a:t>
            </a:r>
            <a:r>
              <a:rPr lang="de-DE" sz="1800" dirty="0" smtClean="0"/>
              <a:t> Project Manager</a:t>
            </a:r>
            <a:endParaRPr lang="de-DE" sz="1800" dirty="0" smtClean="0"/>
          </a:p>
          <a:p>
            <a:r>
              <a:rPr lang="de-DE" sz="1800" dirty="0" err="1" smtClean="0"/>
              <a:t>Necessary</a:t>
            </a:r>
            <a:r>
              <a:rPr lang="de-DE" sz="1800" dirty="0" smtClean="0"/>
              <a:t> </a:t>
            </a:r>
            <a:r>
              <a:rPr lang="de-DE" sz="1800" dirty="0" err="1" smtClean="0"/>
              <a:t>tasks</a:t>
            </a:r>
            <a:r>
              <a:rPr lang="de-DE" sz="1800" dirty="0" smtClean="0"/>
              <a:t> (</a:t>
            </a:r>
            <a:r>
              <a:rPr lang="de-DE" sz="1800" dirty="0" err="1" smtClean="0"/>
              <a:t>as</a:t>
            </a:r>
            <a:r>
              <a:rPr lang="de-DE" sz="1800" dirty="0" smtClean="0"/>
              <a:t> </a:t>
            </a:r>
            <a:r>
              <a:rPr lang="de-DE" sz="1800" dirty="0" err="1" smtClean="0"/>
              <a:t>far</a:t>
            </a:r>
            <a:r>
              <a:rPr lang="de-DE" sz="1800" dirty="0" smtClean="0"/>
              <a:t> </a:t>
            </a:r>
            <a:r>
              <a:rPr lang="de-DE" sz="1800" dirty="0" err="1" smtClean="0"/>
              <a:t>as</a:t>
            </a:r>
            <a:r>
              <a:rPr lang="de-DE" sz="1800" dirty="0" smtClean="0"/>
              <a:t> </a:t>
            </a:r>
            <a:r>
              <a:rPr lang="de-DE" sz="1800" dirty="0" err="1" smtClean="0"/>
              <a:t>they</a:t>
            </a:r>
            <a:r>
              <a:rPr lang="de-DE" sz="1800" dirty="0" smtClean="0"/>
              <a:t> </a:t>
            </a:r>
            <a:r>
              <a:rPr lang="de-DE" sz="1800" dirty="0" err="1" smtClean="0"/>
              <a:t>can</a:t>
            </a:r>
            <a:r>
              <a:rPr lang="de-DE" sz="1800" dirty="0" smtClean="0"/>
              <a:t> </a:t>
            </a:r>
            <a:r>
              <a:rPr lang="de-DE" sz="1800" dirty="0" err="1" smtClean="0"/>
              <a:t>be</a:t>
            </a:r>
            <a:r>
              <a:rPr lang="de-DE" sz="1800" dirty="0" smtClean="0"/>
              <a:t> </a:t>
            </a:r>
            <a:r>
              <a:rPr lang="de-DE" sz="1800" dirty="0" err="1" smtClean="0"/>
              <a:t>known</a:t>
            </a:r>
            <a:r>
              <a:rPr lang="de-DE" sz="1800" dirty="0" smtClean="0"/>
              <a:t>)</a:t>
            </a:r>
            <a:endParaRPr lang="de-DE" sz="1800" dirty="0" smtClean="0"/>
          </a:p>
          <a:p>
            <a:r>
              <a:rPr lang="de-DE" sz="1800" dirty="0" err="1" smtClean="0"/>
              <a:t>Expected</a:t>
            </a:r>
            <a:r>
              <a:rPr lang="de-DE" sz="1800" dirty="0" smtClean="0"/>
              <a:t> </a:t>
            </a:r>
            <a:r>
              <a:rPr lang="de-DE" sz="1800" dirty="0" err="1" smtClean="0"/>
              <a:t>results</a:t>
            </a:r>
            <a:endParaRPr lang="de-DE" sz="1800" dirty="0" smtClean="0"/>
          </a:p>
          <a:p>
            <a:pPr lvl="1"/>
            <a:r>
              <a:rPr lang="de-DE" sz="1800" dirty="0" smtClean="0"/>
              <a:t>In </a:t>
            </a:r>
            <a:r>
              <a:rPr lang="de-DE" sz="1800" dirty="0" err="1" smtClean="0"/>
              <a:t>detail</a:t>
            </a:r>
            <a:r>
              <a:rPr lang="de-DE" sz="1800" dirty="0" smtClean="0"/>
              <a:t>: Software, </a:t>
            </a:r>
            <a:r>
              <a:rPr lang="de-DE" sz="1800" dirty="0" err="1">
                <a:solidFill>
                  <a:srgbClr val="E29F1A"/>
                </a:solidFill>
              </a:rPr>
              <a:t>Documentation</a:t>
            </a:r>
            <a:r>
              <a:rPr lang="de-DE" sz="1800" dirty="0" smtClean="0"/>
              <a:t>, </a:t>
            </a:r>
            <a:r>
              <a:rPr lang="de-DE" sz="1800" dirty="0" err="1" smtClean="0"/>
              <a:t>Services</a:t>
            </a:r>
            <a:r>
              <a:rPr lang="de-DE" sz="1800" dirty="0" err="1" smtClean="0"/>
              <a:t>detaillierter</a:t>
            </a:r>
            <a:r>
              <a:rPr lang="de-DE" sz="1800" dirty="0" smtClean="0"/>
              <a:t> </a:t>
            </a:r>
          </a:p>
          <a:p>
            <a:pPr lvl="2"/>
            <a:r>
              <a:rPr lang="de-DE" sz="1800" dirty="0" smtClean="0">
                <a:solidFill>
                  <a:srgbClr val="2358A7"/>
                </a:solidFill>
              </a:rPr>
              <a:t>E.g. </a:t>
            </a:r>
            <a:r>
              <a:rPr lang="de-DE" sz="1800" dirty="0" err="1" smtClean="0">
                <a:solidFill>
                  <a:srgbClr val="2358A7"/>
                </a:solidFill>
              </a:rPr>
              <a:t>for</a:t>
            </a:r>
            <a:r>
              <a:rPr lang="de-DE" sz="1800" dirty="0" smtClean="0">
                <a:solidFill>
                  <a:srgbClr val="2358A7"/>
                </a:solidFill>
              </a:rPr>
              <a:t> </a:t>
            </a:r>
            <a:r>
              <a:rPr lang="de-DE" sz="1800" dirty="0" smtClean="0">
                <a:solidFill>
                  <a:srgbClr val="FF9900"/>
                </a:solidFill>
              </a:rPr>
              <a:t>Doc</a:t>
            </a:r>
            <a:r>
              <a:rPr lang="de-DE" sz="1800" dirty="0" smtClean="0">
                <a:solidFill>
                  <a:srgbClr val="2358A7"/>
                </a:solidFill>
              </a:rPr>
              <a:t>.</a:t>
            </a:r>
            <a:r>
              <a:rPr lang="de-DE" sz="1800" dirty="0" smtClean="0">
                <a:solidFill>
                  <a:srgbClr val="2358A7"/>
                </a:solidFill>
              </a:rPr>
              <a:t>: </a:t>
            </a:r>
            <a:r>
              <a:rPr lang="de-DE" sz="1800" dirty="0" err="1" smtClean="0">
                <a:solidFill>
                  <a:srgbClr val="2358A7"/>
                </a:solidFill>
              </a:rPr>
              <a:t>table</a:t>
            </a:r>
            <a:r>
              <a:rPr lang="de-DE" sz="1800" dirty="0" smtClean="0">
                <a:solidFill>
                  <a:srgbClr val="2358A7"/>
                </a:solidFill>
              </a:rPr>
              <a:t> </a:t>
            </a:r>
            <a:r>
              <a:rPr lang="de-DE" sz="1800" dirty="0" err="1" smtClean="0">
                <a:solidFill>
                  <a:srgbClr val="2358A7"/>
                </a:solidFill>
              </a:rPr>
              <a:t>of</a:t>
            </a:r>
            <a:r>
              <a:rPr lang="de-DE" sz="1800" dirty="0" smtClean="0">
                <a:solidFill>
                  <a:srgbClr val="2358A7"/>
                </a:solidFill>
              </a:rPr>
              <a:t> </a:t>
            </a:r>
            <a:r>
              <a:rPr lang="de-DE" sz="1800" dirty="0" err="1" smtClean="0">
                <a:solidFill>
                  <a:srgbClr val="2358A7"/>
                </a:solidFill>
              </a:rPr>
              <a:t>contents</a:t>
            </a:r>
            <a:r>
              <a:rPr lang="de-DE" sz="1800" dirty="0" smtClean="0">
                <a:solidFill>
                  <a:srgbClr val="2358A7"/>
                </a:solidFill>
              </a:rPr>
              <a:t>, </a:t>
            </a:r>
            <a:r>
              <a:rPr lang="de-DE" sz="1800" dirty="0" err="1" smtClean="0">
                <a:solidFill>
                  <a:srgbClr val="2358A7"/>
                </a:solidFill>
              </a:rPr>
              <a:t>intended</a:t>
            </a:r>
            <a:r>
              <a:rPr lang="de-DE" sz="1800" dirty="0" smtClean="0">
                <a:solidFill>
                  <a:srgbClr val="2358A7"/>
                </a:solidFill>
              </a:rPr>
              <a:t> </a:t>
            </a:r>
            <a:r>
              <a:rPr lang="de-DE" sz="1800" dirty="0" err="1" smtClean="0">
                <a:solidFill>
                  <a:srgbClr val="2358A7"/>
                </a:solidFill>
              </a:rPr>
              <a:t>readers</a:t>
            </a:r>
            <a:r>
              <a:rPr lang="de-DE" sz="1800" dirty="0" smtClean="0">
                <a:solidFill>
                  <a:srgbClr val="2358A7"/>
                </a:solidFill>
              </a:rPr>
              <a:t>, </a:t>
            </a:r>
            <a:r>
              <a:rPr lang="de-DE" sz="1800" dirty="0" err="1" smtClean="0">
                <a:solidFill>
                  <a:srgbClr val="2358A7"/>
                </a:solidFill>
              </a:rPr>
              <a:t>level</a:t>
            </a:r>
            <a:r>
              <a:rPr lang="de-DE" sz="1800" dirty="0" smtClean="0">
                <a:solidFill>
                  <a:srgbClr val="2358A7"/>
                </a:solidFill>
              </a:rPr>
              <a:t> </a:t>
            </a:r>
            <a:r>
              <a:rPr lang="de-DE" sz="1800" dirty="0" err="1" smtClean="0">
                <a:solidFill>
                  <a:srgbClr val="2358A7"/>
                </a:solidFill>
              </a:rPr>
              <a:t>of</a:t>
            </a:r>
            <a:r>
              <a:rPr lang="de-DE" sz="1800" dirty="0" smtClean="0">
                <a:solidFill>
                  <a:srgbClr val="2358A7"/>
                </a:solidFill>
              </a:rPr>
              <a:t> </a:t>
            </a:r>
            <a:r>
              <a:rPr lang="de-DE" sz="1800" dirty="0" err="1" smtClean="0">
                <a:solidFill>
                  <a:srgbClr val="2358A7"/>
                </a:solidFill>
              </a:rPr>
              <a:t>detail</a:t>
            </a:r>
            <a:endParaRPr lang="de-DE" sz="1800" dirty="0" smtClean="0">
              <a:solidFill>
                <a:srgbClr val="2358A7"/>
              </a:solidFill>
            </a:endParaRPr>
          </a:p>
          <a:p>
            <a:pPr lvl="1"/>
            <a:r>
              <a:rPr lang="de-DE" sz="1800" dirty="0" smtClean="0"/>
              <a:t>Ideal: </a:t>
            </a:r>
            <a:r>
              <a:rPr lang="de-DE" sz="1800" dirty="0" err="1" smtClean="0"/>
              <a:t>Acceptance</a:t>
            </a:r>
            <a:r>
              <a:rPr lang="de-DE" sz="1800" dirty="0" smtClean="0"/>
              <a:t> </a:t>
            </a:r>
            <a:r>
              <a:rPr lang="de-DE" sz="1800" dirty="0" err="1" smtClean="0"/>
              <a:t>criteria</a:t>
            </a:r>
            <a:r>
              <a:rPr lang="de-DE" sz="1800" dirty="0" smtClean="0"/>
              <a:t>, </a:t>
            </a:r>
            <a:r>
              <a:rPr lang="de-DE" sz="1800" dirty="0" err="1" smtClean="0"/>
              <a:t>even</a:t>
            </a:r>
            <a:r>
              <a:rPr lang="de-DE" sz="1800" dirty="0" smtClean="0"/>
              <a:t> </a:t>
            </a:r>
            <a:r>
              <a:rPr lang="de-DE" sz="1800" dirty="0" err="1" smtClean="0"/>
              <a:t>for</a:t>
            </a:r>
            <a:r>
              <a:rPr lang="de-DE" sz="1800" dirty="0" smtClean="0"/>
              <a:t> </a:t>
            </a:r>
            <a:r>
              <a:rPr lang="de-DE" sz="1800" dirty="0" err="1" smtClean="0">
                <a:solidFill>
                  <a:srgbClr val="E29F1A"/>
                </a:solidFill>
              </a:rPr>
              <a:t>Documents</a:t>
            </a:r>
            <a:endParaRPr lang="de-DE" sz="1800" dirty="0" smtClean="0">
              <a:solidFill>
                <a:srgbClr val="E29F1A"/>
              </a:solidFill>
            </a:endParaRPr>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64346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94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94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940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940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940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940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940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9405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994051">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994051">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994051">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994051">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994051">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99405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4051"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ormAutofit/>
          </a:bodyPr>
          <a:lstStyle/>
          <a:p>
            <a:pPr eaLnBrk="1" hangingPunct="1"/>
            <a:r>
              <a:rPr lang="de-DE" dirty="0" err="1" smtClean="0"/>
              <a:t>What</a:t>
            </a:r>
            <a:r>
              <a:rPr lang="de-DE" dirty="0" smtClean="0"/>
              <a:t> </a:t>
            </a:r>
            <a:r>
              <a:rPr lang="de-DE" dirty="0" err="1" smtClean="0"/>
              <a:t>is</a:t>
            </a:r>
            <a:r>
              <a:rPr lang="de-DE" dirty="0" smtClean="0"/>
              <a:t> different in agile?</a:t>
            </a:r>
            <a:endParaRPr lang="de-DE" dirty="0" smtClean="0"/>
          </a:p>
        </p:txBody>
      </p:sp>
      <p:sp>
        <p:nvSpPr>
          <p:cNvPr id="171011" name="Rectangle 3"/>
          <p:cNvSpPr>
            <a:spLocks noGrp="1" noChangeArrowheads="1"/>
          </p:cNvSpPr>
          <p:nvPr>
            <p:ph idx="1"/>
          </p:nvPr>
        </p:nvSpPr>
        <p:spPr>
          <a:xfrm>
            <a:off x="152400" y="1778000"/>
            <a:ext cx="8740775" cy="4603750"/>
          </a:xfrm>
        </p:spPr>
        <p:txBody>
          <a:bodyPr>
            <a:normAutofit/>
          </a:bodyPr>
          <a:lstStyle/>
          <a:p>
            <a:pPr eaLnBrk="1" hangingPunct="1">
              <a:lnSpc>
                <a:spcPct val="90000"/>
              </a:lnSpc>
            </a:pPr>
            <a:r>
              <a:rPr lang="de-DE" dirty="0" smtClean="0"/>
              <a:t>Observation: </a:t>
            </a:r>
            <a:r>
              <a:rPr lang="de-DE" dirty="0" err="1" smtClean="0"/>
              <a:t>Planning</a:t>
            </a:r>
            <a:r>
              <a:rPr lang="de-DE" dirty="0" smtClean="0"/>
              <a:t> </a:t>
            </a:r>
            <a:r>
              <a:rPr lang="de-DE" dirty="0" err="1" smtClean="0"/>
              <a:t>has</a:t>
            </a:r>
            <a:r>
              <a:rPr lang="de-DE" dirty="0" smtClean="0"/>
              <a:t> </a:t>
            </a:r>
            <a:r>
              <a:rPr lang="de-DE" dirty="0" err="1" smtClean="0"/>
              <a:t>limitations</a:t>
            </a:r>
            <a:endParaRPr lang="de-DE" dirty="0" smtClean="0"/>
          </a:p>
          <a:p>
            <a:pPr eaLnBrk="1" hangingPunct="1">
              <a:lnSpc>
                <a:spcPct val="90000"/>
              </a:lnSpc>
            </a:pPr>
            <a:endParaRPr lang="de-DE" dirty="0" smtClean="0"/>
          </a:p>
          <a:p>
            <a:pPr eaLnBrk="1" hangingPunct="1">
              <a:lnSpc>
                <a:spcPct val="90000"/>
              </a:lnSpc>
            </a:pPr>
            <a:r>
              <a:rPr lang="de-DE" dirty="0" err="1" smtClean="0"/>
              <a:t>Therefore</a:t>
            </a:r>
            <a:r>
              <a:rPr lang="de-DE" dirty="0" smtClean="0"/>
              <a:t>: Fine-</a:t>
            </a:r>
            <a:r>
              <a:rPr lang="de-DE" dirty="0" err="1" smtClean="0"/>
              <a:t>grained</a:t>
            </a:r>
            <a:r>
              <a:rPr lang="de-DE" dirty="0" smtClean="0"/>
              <a:t> plan </a:t>
            </a:r>
            <a:r>
              <a:rPr lang="de-DE" dirty="0" err="1" smtClean="0"/>
              <a:t>for</a:t>
            </a:r>
            <a:r>
              <a:rPr lang="de-DE" dirty="0" smtClean="0"/>
              <a:t> </a:t>
            </a:r>
            <a:r>
              <a:rPr lang="de-DE" dirty="0" err="1" smtClean="0"/>
              <a:t>next</a:t>
            </a:r>
            <a:r>
              <a:rPr lang="de-DE" dirty="0" smtClean="0"/>
              <a:t> </a:t>
            </a:r>
            <a:r>
              <a:rPr lang="de-DE" dirty="0" err="1" smtClean="0"/>
              <a:t>steps</a:t>
            </a:r>
            <a:r>
              <a:rPr lang="de-DE" dirty="0" smtClean="0"/>
              <a:t>, </a:t>
            </a:r>
            <a:r>
              <a:rPr lang="de-DE" dirty="0" err="1" smtClean="0"/>
              <a:t>then</a:t>
            </a:r>
            <a:r>
              <a:rPr lang="de-DE" dirty="0" smtClean="0"/>
              <a:t> </a:t>
            </a:r>
            <a:r>
              <a:rPr lang="de-DE" dirty="0" err="1" smtClean="0"/>
              <a:t>only</a:t>
            </a:r>
            <a:r>
              <a:rPr lang="de-DE" dirty="0" smtClean="0"/>
              <a:t> </a:t>
            </a:r>
            <a:r>
              <a:rPr lang="de-DE" dirty="0" err="1" smtClean="0"/>
              <a:t>coarse</a:t>
            </a:r>
            <a:endParaRPr lang="de-DE" dirty="0" smtClean="0"/>
          </a:p>
          <a:p>
            <a:pPr eaLnBrk="1" hangingPunct="1">
              <a:lnSpc>
                <a:spcPct val="90000"/>
              </a:lnSpc>
            </a:pPr>
            <a:endParaRPr lang="de-DE" dirty="0" smtClean="0"/>
          </a:p>
          <a:p>
            <a:pPr eaLnBrk="1" hangingPunct="1">
              <a:lnSpc>
                <a:spcPct val="90000"/>
              </a:lnSpc>
            </a:pPr>
            <a:r>
              <a:rPr lang="de-DE" dirty="0" err="1" smtClean="0"/>
              <a:t>Precondition</a:t>
            </a:r>
            <a:r>
              <a:rPr lang="de-DE" dirty="0" smtClean="0"/>
              <a:t>: </a:t>
            </a:r>
            <a:r>
              <a:rPr lang="de-DE" dirty="0" smtClean="0"/>
              <a:t/>
            </a:r>
            <a:br>
              <a:rPr lang="de-DE" dirty="0" smtClean="0"/>
            </a:br>
            <a:r>
              <a:rPr lang="de-DE" dirty="0" err="1" smtClean="0"/>
              <a:t>Continuous</a:t>
            </a:r>
            <a:r>
              <a:rPr lang="de-DE" dirty="0" smtClean="0"/>
              <a:t> </a:t>
            </a:r>
            <a:r>
              <a:rPr lang="de-DE" dirty="0" err="1" smtClean="0"/>
              <a:t>progress</a:t>
            </a:r>
            <a:r>
              <a:rPr lang="de-DE" dirty="0"/>
              <a:t> </a:t>
            </a:r>
            <a:r>
              <a:rPr lang="de-DE" dirty="0" err="1" smtClean="0"/>
              <a:t>control</a:t>
            </a:r>
            <a:r>
              <a:rPr lang="de-DE" dirty="0" smtClean="0"/>
              <a:t> </a:t>
            </a:r>
            <a:r>
              <a:rPr lang="de-DE" dirty="0" smtClean="0"/>
              <a:t/>
            </a:r>
            <a:br>
              <a:rPr lang="de-DE" dirty="0" smtClean="0"/>
            </a:br>
            <a:r>
              <a:rPr lang="de-DE" dirty="0" err="1" smtClean="0"/>
              <a:t>and</a:t>
            </a:r>
            <a:r>
              <a:rPr lang="de-DE" dirty="0" smtClean="0"/>
              <a:t> </a:t>
            </a:r>
            <a:r>
              <a:rPr lang="de-DE" dirty="0" err="1" smtClean="0"/>
              <a:t>feedback</a:t>
            </a:r>
            <a:endParaRPr lang="de-DE" dirty="0" smtClean="0"/>
          </a:p>
          <a:p>
            <a:pPr lvl="1" eaLnBrk="1" hangingPunct="1">
              <a:lnSpc>
                <a:spcPct val="90000"/>
              </a:lnSpc>
            </a:pPr>
            <a:endParaRPr lang="de-DE" dirty="0" smtClean="0">
              <a:ea typeface="ＭＳ Ｐゴシック" pitchFamily="-107" charset="-128"/>
            </a:endParaRPr>
          </a:p>
          <a:p>
            <a:pPr eaLnBrk="1" hangingPunct="1">
              <a:lnSpc>
                <a:spcPct val="90000"/>
              </a:lnSpc>
            </a:pPr>
            <a:endParaRPr lang="de-DE" sz="1800" dirty="0" smtClean="0">
              <a:solidFill>
                <a:srgbClr val="2358A7"/>
              </a:solidFill>
            </a:endParaRPr>
          </a:p>
          <a:p>
            <a:pPr eaLnBrk="1" hangingPunct="1">
              <a:lnSpc>
                <a:spcPct val="90000"/>
              </a:lnSpc>
            </a:pPr>
            <a:endParaRPr lang="de-DE" sz="1800" dirty="0" smtClean="0">
              <a:solidFill>
                <a:srgbClr val="2358A7"/>
              </a:solidFill>
            </a:endParaRPr>
          </a:p>
          <a:p>
            <a:pPr eaLnBrk="1" hangingPunct="1">
              <a:lnSpc>
                <a:spcPct val="90000"/>
              </a:lnSpc>
              <a:buFontTx/>
              <a:buNone/>
            </a:pPr>
            <a:endParaRPr lang="de-DE" sz="1800" dirty="0" smtClean="0">
              <a:solidFill>
                <a:srgbClr val="2358A7"/>
              </a:solidFill>
            </a:endParaRPr>
          </a:p>
          <a:p>
            <a:pPr eaLnBrk="1" hangingPunct="1">
              <a:lnSpc>
                <a:spcPct val="90000"/>
              </a:lnSpc>
            </a:pPr>
            <a:endParaRPr lang="de-DE" dirty="0" smtClean="0"/>
          </a:p>
          <a:p>
            <a:pPr eaLnBrk="1" hangingPunct="1">
              <a:lnSpc>
                <a:spcPct val="90000"/>
              </a:lnSpc>
            </a:pPr>
            <a:endParaRPr lang="de-DE" dirty="0" smtClean="0"/>
          </a:p>
          <a:p>
            <a:pPr eaLnBrk="1" hangingPunct="1">
              <a:lnSpc>
                <a:spcPct val="90000"/>
              </a:lnSpc>
            </a:pPr>
            <a:r>
              <a:rPr lang="de-DE" dirty="0" err="1" smtClean="0"/>
              <a:t>Example</a:t>
            </a:r>
            <a:r>
              <a:rPr lang="de-DE" dirty="0" smtClean="0"/>
              <a:t> </a:t>
            </a:r>
            <a:r>
              <a:rPr lang="de-DE" dirty="0" err="1" smtClean="0"/>
              <a:t>for</a:t>
            </a:r>
            <a:r>
              <a:rPr lang="de-DE" dirty="0" smtClean="0"/>
              <a:t> agile </a:t>
            </a:r>
            <a:r>
              <a:rPr lang="de-DE" dirty="0" smtClean="0"/>
              <a:t>„</a:t>
            </a:r>
            <a:r>
              <a:rPr lang="de-DE" dirty="0" err="1" smtClean="0"/>
              <a:t>Micromanagement</a:t>
            </a:r>
            <a:r>
              <a:rPr lang="de-DE" dirty="0" smtClean="0"/>
              <a:t>“: SCRUM </a:t>
            </a:r>
          </a:p>
          <a:p>
            <a:pPr eaLnBrk="1" hangingPunct="1">
              <a:lnSpc>
                <a:spcPct val="90000"/>
              </a:lnSpc>
              <a:buFontTx/>
              <a:buNone/>
            </a:pPr>
            <a:endParaRPr lang="de-DE" dirty="0" smtClean="0"/>
          </a:p>
        </p:txBody>
      </p:sp>
      <p:grpSp>
        <p:nvGrpSpPr>
          <p:cNvPr id="2" name="Group 37"/>
          <p:cNvGrpSpPr>
            <a:grpSpLocks/>
          </p:cNvGrpSpPr>
          <p:nvPr/>
        </p:nvGrpSpPr>
        <p:grpSpPr bwMode="auto">
          <a:xfrm>
            <a:off x="4787905" y="4508500"/>
            <a:ext cx="3817940" cy="792163"/>
            <a:chOff x="3168" y="2704"/>
            <a:chExt cx="2405" cy="499"/>
          </a:xfrm>
        </p:grpSpPr>
        <p:sp>
          <p:nvSpPr>
            <p:cNvPr id="25637" name="Line 38"/>
            <p:cNvSpPr>
              <a:spLocks noChangeShapeType="1"/>
            </p:cNvSpPr>
            <p:nvPr/>
          </p:nvSpPr>
          <p:spPr bwMode="auto">
            <a:xfrm flipV="1">
              <a:off x="3168" y="2723"/>
              <a:ext cx="2064" cy="480"/>
            </a:xfrm>
            <a:prstGeom prst="line">
              <a:avLst/>
            </a:prstGeom>
            <a:noFill/>
            <a:ln w="28575">
              <a:solidFill>
                <a:srgbClr val="FF0066"/>
              </a:solidFill>
              <a:round/>
              <a:headEnd/>
              <a:tailEnd type="triangle" w="med" len="med"/>
            </a:ln>
          </p:spPr>
          <p:txBody>
            <a:bodyPr wrap="none" anchor="ctr"/>
            <a:lstStyle/>
            <a:p>
              <a:endParaRPr lang="de-DE"/>
            </a:p>
          </p:txBody>
        </p:sp>
        <p:sp>
          <p:nvSpPr>
            <p:cNvPr id="25638" name="Text Box 39"/>
            <p:cNvSpPr txBox="1">
              <a:spLocks noChangeArrowheads="1"/>
            </p:cNvSpPr>
            <p:nvPr/>
          </p:nvSpPr>
          <p:spPr bwMode="auto">
            <a:xfrm>
              <a:off x="5193" y="2704"/>
              <a:ext cx="380" cy="330"/>
            </a:xfrm>
            <a:prstGeom prst="rect">
              <a:avLst/>
            </a:prstGeom>
            <a:noFill/>
            <a:ln w="12699">
              <a:noFill/>
              <a:miter lim="800000"/>
              <a:headEnd type="none" w="sm" len="sm"/>
              <a:tailEnd type="none" w="sm" len="sm"/>
            </a:ln>
          </p:spPr>
          <p:txBody>
            <a:bodyPr wrap="none">
              <a:spAutoFit/>
            </a:bodyPr>
            <a:lstStyle/>
            <a:p>
              <a:pPr eaLnBrk="0" hangingPunct="0"/>
              <a:r>
                <a:rPr lang="de-DE" sz="1400" b="1" dirty="0" smtClean="0">
                  <a:solidFill>
                    <a:schemeClr val="hlink"/>
                  </a:solidFill>
                </a:rPr>
                <a:t>Plan </a:t>
              </a:r>
              <a:br>
                <a:rPr lang="de-DE" sz="1400" b="1" dirty="0" smtClean="0">
                  <a:solidFill>
                    <a:schemeClr val="hlink"/>
                  </a:solidFill>
                </a:rPr>
              </a:br>
              <a:r>
                <a:rPr lang="de-DE" sz="1400" b="1" dirty="0" err="1" smtClean="0">
                  <a:solidFill>
                    <a:schemeClr val="hlink"/>
                  </a:solidFill>
                </a:rPr>
                <a:t>fixed</a:t>
              </a:r>
              <a:endParaRPr lang="de-DE" sz="1400" b="1" dirty="0">
                <a:solidFill>
                  <a:schemeClr val="hlink"/>
                </a:solidFill>
              </a:endParaRPr>
            </a:p>
          </p:txBody>
        </p:sp>
      </p:grpSp>
      <p:grpSp>
        <p:nvGrpSpPr>
          <p:cNvPr id="3" name="Group 40"/>
          <p:cNvGrpSpPr>
            <a:grpSpLocks/>
          </p:cNvGrpSpPr>
          <p:nvPr/>
        </p:nvGrpSpPr>
        <p:grpSpPr bwMode="auto">
          <a:xfrm>
            <a:off x="4803775" y="3146425"/>
            <a:ext cx="3200400" cy="2628900"/>
            <a:chOff x="3168" y="1880"/>
            <a:chExt cx="2016" cy="1656"/>
          </a:xfrm>
        </p:grpSpPr>
        <p:sp>
          <p:nvSpPr>
            <p:cNvPr id="25635" name="Freeform 41"/>
            <p:cNvSpPr>
              <a:spLocks/>
            </p:cNvSpPr>
            <p:nvPr/>
          </p:nvSpPr>
          <p:spPr bwMode="auto">
            <a:xfrm flipV="1">
              <a:off x="3168" y="1880"/>
              <a:ext cx="2016" cy="1656"/>
            </a:xfrm>
            <a:custGeom>
              <a:avLst/>
              <a:gdLst>
                <a:gd name="T0" fmla="*/ 0 w 2016"/>
                <a:gd name="T1" fmla="*/ 929 h 936"/>
                <a:gd name="T2" fmla="*/ 216 w 2016"/>
                <a:gd name="T3" fmla="*/ 863 h 936"/>
                <a:gd name="T4" fmla="*/ 372 w 2016"/>
                <a:gd name="T5" fmla="*/ 398 h 936"/>
                <a:gd name="T6" fmla="*/ 468 w 2016"/>
                <a:gd name="T7" fmla="*/ 467 h 936"/>
                <a:gd name="T8" fmla="*/ 540 w 2016"/>
                <a:gd name="T9" fmla="*/ 598 h 936"/>
                <a:gd name="T10" fmla="*/ 612 w 2016"/>
                <a:gd name="T11" fmla="*/ 533 h 936"/>
                <a:gd name="T12" fmla="*/ 684 w 2016"/>
                <a:gd name="T13" fmla="*/ 200 h 936"/>
                <a:gd name="T14" fmla="*/ 756 w 2016"/>
                <a:gd name="T15" fmla="*/ 0 h 936"/>
                <a:gd name="T16" fmla="*/ 1020 w 2016"/>
                <a:gd name="T17" fmla="*/ 398 h 936"/>
                <a:gd name="T18" fmla="*/ 1104 w 2016"/>
                <a:gd name="T19" fmla="*/ 1196 h 936"/>
                <a:gd name="T20" fmla="*/ 1296 w 2016"/>
                <a:gd name="T21" fmla="*/ 2592 h 936"/>
                <a:gd name="T22" fmla="*/ 1656 w 2016"/>
                <a:gd name="T23" fmla="*/ 2526 h 936"/>
                <a:gd name="T24" fmla="*/ 1692 w 2016"/>
                <a:gd name="T25" fmla="*/ 2592 h 936"/>
                <a:gd name="T26" fmla="*/ 1728 w 2016"/>
                <a:gd name="T27" fmla="*/ 2792 h 936"/>
                <a:gd name="T28" fmla="*/ 1800 w 2016"/>
                <a:gd name="T29" fmla="*/ 2857 h 936"/>
                <a:gd name="T30" fmla="*/ 1836 w 2016"/>
                <a:gd name="T31" fmla="*/ 2990 h 936"/>
                <a:gd name="T32" fmla="*/ 1884 w 2016"/>
                <a:gd name="T33" fmla="*/ 3390 h 936"/>
                <a:gd name="T34" fmla="*/ 1968 w 2016"/>
                <a:gd name="T35" fmla="*/ 4917 h 936"/>
                <a:gd name="T36" fmla="*/ 2016 w 2016"/>
                <a:gd name="T37" fmla="*/ 5184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6"/>
                <a:gd name="T58" fmla="*/ 0 h 936"/>
                <a:gd name="T59" fmla="*/ 2016 w 2016"/>
                <a:gd name="T60" fmla="*/ 936 h 9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6" h="936">
                  <a:moveTo>
                    <a:pt x="0" y="168"/>
                  </a:moveTo>
                  <a:cubicBezTo>
                    <a:pt x="68" y="191"/>
                    <a:pt x="152" y="191"/>
                    <a:pt x="216" y="156"/>
                  </a:cubicBezTo>
                  <a:cubicBezTo>
                    <a:pt x="280" y="120"/>
                    <a:pt x="305" y="89"/>
                    <a:pt x="372" y="72"/>
                  </a:cubicBezTo>
                  <a:cubicBezTo>
                    <a:pt x="404" y="76"/>
                    <a:pt x="436" y="77"/>
                    <a:pt x="468" y="84"/>
                  </a:cubicBezTo>
                  <a:cubicBezTo>
                    <a:pt x="493" y="89"/>
                    <a:pt x="540" y="108"/>
                    <a:pt x="540" y="108"/>
                  </a:cubicBezTo>
                  <a:cubicBezTo>
                    <a:pt x="564" y="104"/>
                    <a:pt x="589" y="104"/>
                    <a:pt x="612" y="96"/>
                  </a:cubicBezTo>
                  <a:cubicBezTo>
                    <a:pt x="642" y="86"/>
                    <a:pt x="662" y="55"/>
                    <a:pt x="684" y="36"/>
                  </a:cubicBezTo>
                  <a:cubicBezTo>
                    <a:pt x="715" y="10"/>
                    <a:pt x="720" y="12"/>
                    <a:pt x="756" y="0"/>
                  </a:cubicBezTo>
                  <a:cubicBezTo>
                    <a:pt x="848" y="15"/>
                    <a:pt x="941" y="20"/>
                    <a:pt x="1020" y="72"/>
                  </a:cubicBezTo>
                  <a:cubicBezTo>
                    <a:pt x="1038" y="126"/>
                    <a:pt x="1073" y="169"/>
                    <a:pt x="1104" y="216"/>
                  </a:cubicBezTo>
                  <a:cubicBezTo>
                    <a:pt x="1153" y="290"/>
                    <a:pt x="1208" y="439"/>
                    <a:pt x="1296" y="468"/>
                  </a:cubicBezTo>
                  <a:cubicBezTo>
                    <a:pt x="1418" y="460"/>
                    <a:pt x="1536" y="439"/>
                    <a:pt x="1656" y="456"/>
                  </a:cubicBezTo>
                  <a:cubicBezTo>
                    <a:pt x="1668" y="460"/>
                    <a:pt x="1681" y="461"/>
                    <a:pt x="1692" y="468"/>
                  </a:cubicBezTo>
                  <a:cubicBezTo>
                    <a:pt x="1706" y="477"/>
                    <a:pt x="1712" y="497"/>
                    <a:pt x="1728" y="504"/>
                  </a:cubicBezTo>
                  <a:cubicBezTo>
                    <a:pt x="1750" y="514"/>
                    <a:pt x="1776" y="512"/>
                    <a:pt x="1800" y="516"/>
                  </a:cubicBezTo>
                  <a:cubicBezTo>
                    <a:pt x="1812" y="524"/>
                    <a:pt x="1827" y="529"/>
                    <a:pt x="1836" y="540"/>
                  </a:cubicBezTo>
                  <a:cubicBezTo>
                    <a:pt x="1855" y="562"/>
                    <a:pt x="1884" y="612"/>
                    <a:pt x="1884" y="612"/>
                  </a:cubicBezTo>
                  <a:cubicBezTo>
                    <a:pt x="1892" y="723"/>
                    <a:pt x="1871" y="823"/>
                    <a:pt x="1968" y="888"/>
                  </a:cubicBezTo>
                  <a:cubicBezTo>
                    <a:pt x="1997" y="931"/>
                    <a:pt x="1979" y="918"/>
                    <a:pt x="2016" y="936"/>
                  </a:cubicBezTo>
                </a:path>
              </a:pathLst>
            </a:custGeom>
            <a:noFill/>
            <a:ln w="38100">
              <a:solidFill>
                <a:srgbClr val="2358A7"/>
              </a:solidFill>
              <a:round/>
              <a:headEnd/>
              <a:tailEnd type="triangle" w="med" len="med"/>
            </a:ln>
          </p:spPr>
          <p:txBody>
            <a:bodyPr wrap="none" anchor="ctr"/>
            <a:lstStyle/>
            <a:p>
              <a:endParaRPr lang="de-DE"/>
            </a:p>
          </p:txBody>
        </p:sp>
        <p:sp>
          <p:nvSpPr>
            <p:cNvPr id="25636" name="Text Box 42"/>
            <p:cNvSpPr txBox="1">
              <a:spLocks noChangeArrowheads="1"/>
            </p:cNvSpPr>
            <p:nvPr/>
          </p:nvSpPr>
          <p:spPr bwMode="auto">
            <a:xfrm>
              <a:off x="3374" y="2038"/>
              <a:ext cx="1524" cy="213"/>
            </a:xfrm>
            <a:prstGeom prst="rect">
              <a:avLst/>
            </a:prstGeom>
            <a:noFill/>
            <a:ln w="6350">
              <a:noFill/>
              <a:miter lim="800000"/>
              <a:headEnd/>
              <a:tailEnd/>
            </a:ln>
          </p:spPr>
          <p:txBody>
            <a:bodyPr wrap="none" anchor="ctr" anchorCtr="1">
              <a:spAutoFit/>
            </a:bodyPr>
            <a:lstStyle/>
            <a:p>
              <a:pPr defTabSz="762000" eaLnBrk="0" hangingPunct="0"/>
              <a:r>
                <a:rPr lang="de-DE" sz="1600" b="1" dirty="0" err="1" smtClean="0">
                  <a:solidFill>
                    <a:srgbClr val="2358A7"/>
                  </a:solidFill>
                  <a:latin typeface="CorpoS" pitchFamily="2" charset="0"/>
                </a:rPr>
                <a:t>Changed</a:t>
              </a:r>
              <a:r>
                <a:rPr lang="de-DE" sz="1600" b="1" dirty="0" smtClean="0">
                  <a:solidFill>
                    <a:srgbClr val="2358A7"/>
                  </a:solidFill>
                  <a:latin typeface="CorpoS" pitchFamily="2" charset="0"/>
                </a:rPr>
                <a:t> </a:t>
              </a:r>
              <a:r>
                <a:rPr lang="de-DE" sz="1600" b="1" dirty="0" err="1" smtClean="0">
                  <a:solidFill>
                    <a:srgbClr val="2358A7"/>
                  </a:solidFill>
                  <a:latin typeface="CorpoS" pitchFamily="2" charset="0"/>
                </a:rPr>
                <a:t>requirements</a:t>
              </a:r>
              <a:endParaRPr lang="de-DE" sz="1600" b="1" dirty="0">
                <a:solidFill>
                  <a:srgbClr val="2358A7"/>
                </a:solidFill>
                <a:latin typeface="CorpoS" pitchFamily="2" charset="0"/>
              </a:endParaRPr>
            </a:p>
          </p:txBody>
        </p:sp>
      </p:grpSp>
      <p:grpSp>
        <p:nvGrpSpPr>
          <p:cNvPr id="4" name="Group 43"/>
          <p:cNvGrpSpPr>
            <a:grpSpLocks/>
          </p:cNvGrpSpPr>
          <p:nvPr/>
        </p:nvGrpSpPr>
        <p:grpSpPr bwMode="auto">
          <a:xfrm>
            <a:off x="4802188" y="3597275"/>
            <a:ext cx="4200528" cy="2314575"/>
            <a:chOff x="394" y="2251"/>
            <a:chExt cx="2646" cy="1458"/>
          </a:xfrm>
        </p:grpSpPr>
        <p:grpSp>
          <p:nvGrpSpPr>
            <p:cNvPr id="25626" name="Group 44"/>
            <p:cNvGrpSpPr>
              <a:grpSpLocks/>
            </p:cNvGrpSpPr>
            <p:nvPr/>
          </p:nvGrpSpPr>
          <p:grpSpPr bwMode="auto">
            <a:xfrm>
              <a:off x="394" y="2557"/>
              <a:ext cx="2103" cy="1152"/>
              <a:chOff x="394" y="2557"/>
              <a:chExt cx="2103" cy="1152"/>
            </a:xfrm>
          </p:grpSpPr>
          <p:sp>
            <p:nvSpPr>
              <p:cNvPr id="25628" name="Line 45"/>
              <p:cNvSpPr>
                <a:spLocks noChangeShapeType="1"/>
              </p:cNvSpPr>
              <p:nvPr/>
            </p:nvSpPr>
            <p:spPr bwMode="auto">
              <a:xfrm flipV="1">
                <a:off x="394" y="3181"/>
                <a:ext cx="615" cy="141"/>
              </a:xfrm>
              <a:prstGeom prst="line">
                <a:avLst/>
              </a:prstGeom>
              <a:noFill/>
              <a:ln w="6350">
                <a:solidFill>
                  <a:srgbClr val="00CC00"/>
                </a:solidFill>
                <a:round/>
                <a:headEnd/>
                <a:tailEnd type="triangle" w="med" len="med"/>
              </a:ln>
            </p:spPr>
            <p:txBody>
              <a:bodyPr wrap="none" anchor="ctr"/>
              <a:lstStyle/>
              <a:p>
                <a:endParaRPr lang="de-DE"/>
              </a:p>
            </p:txBody>
          </p:sp>
          <p:sp>
            <p:nvSpPr>
              <p:cNvPr id="25629" name="Line 46"/>
              <p:cNvSpPr>
                <a:spLocks noChangeShapeType="1"/>
              </p:cNvSpPr>
              <p:nvPr/>
            </p:nvSpPr>
            <p:spPr bwMode="auto">
              <a:xfrm>
                <a:off x="1004" y="3178"/>
                <a:ext cx="149" cy="531"/>
              </a:xfrm>
              <a:prstGeom prst="line">
                <a:avLst/>
              </a:prstGeom>
              <a:noFill/>
              <a:ln w="6350">
                <a:solidFill>
                  <a:srgbClr val="00CC00"/>
                </a:solidFill>
                <a:round/>
                <a:headEnd/>
                <a:tailEnd type="triangle" w="med" len="med"/>
              </a:ln>
            </p:spPr>
            <p:txBody>
              <a:bodyPr wrap="none" anchor="ctr"/>
              <a:lstStyle/>
              <a:p>
                <a:endParaRPr lang="de-DE"/>
              </a:p>
            </p:txBody>
          </p:sp>
          <p:sp>
            <p:nvSpPr>
              <p:cNvPr id="25630" name="Line 47"/>
              <p:cNvSpPr>
                <a:spLocks noChangeShapeType="1"/>
              </p:cNvSpPr>
              <p:nvPr/>
            </p:nvSpPr>
            <p:spPr bwMode="auto">
              <a:xfrm flipV="1">
                <a:off x="1153" y="3517"/>
                <a:ext cx="480" cy="192"/>
              </a:xfrm>
              <a:prstGeom prst="line">
                <a:avLst/>
              </a:prstGeom>
              <a:noFill/>
              <a:ln w="6350">
                <a:solidFill>
                  <a:srgbClr val="00CC00"/>
                </a:solidFill>
                <a:round/>
                <a:headEnd/>
                <a:tailEnd type="triangle" w="med" len="med"/>
              </a:ln>
            </p:spPr>
            <p:txBody>
              <a:bodyPr wrap="none" anchor="ctr"/>
              <a:lstStyle/>
              <a:p>
                <a:endParaRPr lang="de-DE"/>
              </a:p>
            </p:txBody>
          </p:sp>
          <p:sp>
            <p:nvSpPr>
              <p:cNvPr id="25631" name="Line 48"/>
              <p:cNvSpPr>
                <a:spLocks noChangeShapeType="1"/>
              </p:cNvSpPr>
              <p:nvPr/>
            </p:nvSpPr>
            <p:spPr bwMode="auto">
              <a:xfrm flipV="1">
                <a:off x="1627" y="3037"/>
                <a:ext cx="198" cy="480"/>
              </a:xfrm>
              <a:prstGeom prst="line">
                <a:avLst/>
              </a:prstGeom>
              <a:noFill/>
              <a:ln w="6350">
                <a:solidFill>
                  <a:srgbClr val="00CC00"/>
                </a:solidFill>
                <a:round/>
                <a:headEnd/>
                <a:tailEnd type="triangle" w="med" len="med"/>
              </a:ln>
            </p:spPr>
            <p:txBody>
              <a:bodyPr wrap="none" anchor="ctr"/>
              <a:lstStyle/>
              <a:p>
                <a:endParaRPr lang="de-DE"/>
              </a:p>
            </p:txBody>
          </p:sp>
          <p:sp>
            <p:nvSpPr>
              <p:cNvPr id="25632" name="Line 49"/>
              <p:cNvSpPr>
                <a:spLocks noChangeShapeType="1"/>
              </p:cNvSpPr>
              <p:nvPr/>
            </p:nvSpPr>
            <p:spPr bwMode="auto">
              <a:xfrm flipV="1">
                <a:off x="1825" y="2653"/>
                <a:ext cx="144" cy="384"/>
              </a:xfrm>
              <a:prstGeom prst="line">
                <a:avLst/>
              </a:prstGeom>
              <a:noFill/>
              <a:ln w="6350">
                <a:solidFill>
                  <a:srgbClr val="00CC00"/>
                </a:solidFill>
                <a:round/>
                <a:headEnd/>
                <a:tailEnd type="triangle" w="med" len="med"/>
              </a:ln>
            </p:spPr>
            <p:txBody>
              <a:bodyPr wrap="none" anchor="ctr"/>
              <a:lstStyle/>
              <a:p>
                <a:endParaRPr lang="de-DE"/>
              </a:p>
            </p:txBody>
          </p:sp>
          <p:sp>
            <p:nvSpPr>
              <p:cNvPr id="25633" name="Line 50"/>
              <p:cNvSpPr>
                <a:spLocks noChangeShapeType="1"/>
              </p:cNvSpPr>
              <p:nvPr/>
            </p:nvSpPr>
            <p:spPr bwMode="auto">
              <a:xfrm>
                <a:off x="1969" y="2653"/>
                <a:ext cx="336" cy="96"/>
              </a:xfrm>
              <a:prstGeom prst="line">
                <a:avLst/>
              </a:prstGeom>
              <a:noFill/>
              <a:ln w="6350">
                <a:solidFill>
                  <a:srgbClr val="00CC00"/>
                </a:solidFill>
                <a:round/>
                <a:headEnd/>
                <a:tailEnd type="triangle" w="med" len="med"/>
              </a:ln>
            </p:spPr>
            <p:txBody>
              <a:bodyPr wrap="none" anchor="ctr"/>
              <a:lstStyle/>
              <a:p>
                <a:endParaRPr lang="de-DE"/>
              </a:p>
            </p:txBody>
          </p:sp>
          <p:sp>
            <p:nvSpPr>
              <p:cNvPr id="25634" name="Line 51"/>
              <p:cNvSpPr>
                <a:spLocks noChangeShapeType="1"/>
              </p:cNvSpPr>
              <p:nvPr/>
            </p:nvSpPr>
            <p:spPr bwMode="auto">
              <a:xfrm flipV="1">
                <a:off x="2300" y="2557"/>
                <a:ext cx="197" cy="189"/>
              </a:xfrm>
              <a:prstGeom prst="line">
                <a:avLst/>
              </a:prstGeom>
              <a:noFill/>
              <a:ln w="6350">
                <a:solidFill>
                  <a:srgbClr val="00CC00"/>
                </a:solidFill>
                <a:round/>
                <a:headEnd/>
                <a:tailEnd type="triangle" w="med" len="med"/>
              </a:ln>
            </p:spPr>
            <p:txBody>
              <a:bodyPr wrap="none" anchor="ctr"/>
              <a:lstStyle/>
              <a:p>
                <a:endParaRPr lang="de-DE"/>
              </a:p>
            </p:txBody>
          </p:sp>
        </p:grpSp>
        <p:sp>
          <p:nvSpPr>
            <p:cNvPr id="25627" name="Text Box 52"/>
            <p:cNvSpPr txBox="1">
              <a:spLocks noChangeArrowheads="1"/>
            </p:cNvSpPr>
            <p:nvPr/>
          </p:nvSpPr>
          <p:spPr bwMode="auto">
            <a:xfrm>
              <a:off x="2459" y="2251"/>
              <a:ext cx="581" cy="330"/>
            </a:xfrm>
            <a:prstGeom prst="rect">
              <a:avLst/>
            </a:prstGeom>
            <a:noFill/>
            <a:ln w="12699">
              <a:noFill/>
              <a:miter lim="800000"/>
              <a:headEnd type="none" w="sm" len="sm"/>
              <a:tailEnd type="none" w="sm" len="sm"/>
            </a:ln>
          </p:spPr>
          <p:txBody>
            <a:bodyPr wrap="none">
              <a:spAutoFit/>
            </a:bodyPr>
            <a:lstStyle/>
            <a:p>
              <a:pPr eaLnBrk="0" hangingPunct="0"/>
              <a:r>
                <a:rPr lang="de-DE" sz="1400" b="1" dirty="0" smtClean="0">
                  <a:solidFill>
                    <a:schemeClr val="accent2"/>
                  </a:solidFill>
                </a:rPr>
                <a:t>Plan</a:t>
              </a:r>
              <a:br>
                <a:rPr lang="de-DE" sz="1400" b="1" dirty="0" smtClean="0">
                  <a:solidFill>
                    <a:schemeClr val="accent2"/>
                  </a:solidFill>
                </a:rPr>
              </a:br>
              <a:r>
                <a:rPr lang="de-DE" sz="1400" b="1" dirty="0" err="1" smtClean="0">
                  <a:solidFill>
                    <a:schemeClr val="accent2"/>
                  </a:solidFill>
                </a:rPr>
                <a:t>adjusted</a:t>
              </a:r>
              <a:endParaRPr lang="de-DE" sz="1400" b="1" dirty="0">
                <a:solidFill>
                  <a:schemeClr val="accent2"/>
                </a:solidFill>
              </a:endParaRPr>
            </a:p>
          </p:txBody>
        </p:sp>
      </p:grpSp>
      <p:grpSp>
        <p:nvGrpSpPr>
          <p:cNvPr id="6" name="Group 53"/>
          <p:cNvGrpSpPr>
            <a:grpSpLocks/>
          </p:cNvGrpSpPr>
          <p:nvPr/>
        </p:nvGrpSpPr>
        <p:grpSpPr bwMode="auto">
          <a:xfrm>
            <a:off x="4787900" y="2660650"/>
            <a:ext cx="4337053" cy="3095625"/>
            <a:chOff x="385" y="1661"/>
            <a:chExt cx="2732" cy="1950"/>
          </a:xfrm>
        </p:grpSpPr>
        <p:grpSp>
          <p:nvGrpSpPr>
            <p:cNvPr id="25610" name="Group 54"/>
            <p:cNvGrpSpPr>
              <a:grpSpLocks/>
            </p:cNvGrpSpPr>
            <p:nvPr/>
          </p:nvGrpSpPr>
          <p:grpSpPr bwMode="auto">
            <a:xfrm>
              <a:off x="385" y="1979"/>
              <a:ext cx="1920" cy="1632"/>
              <a:chOff x="385" y="1979"/>
              <a:chExt cx="1920" cy="1632"/>
            </a:xfrm>
          </p:grpSpPr>
          <p:sp>
            <p:nvSpPr>
              <p:cNvPr id="25612" name="Line 55"/>
              <p:cNvSpPr>
                <a:spLocks noChangeShapeType="1"/>
              </p:cNvSpPr>
              <p:nvPr/>
            </p:nvSpPr>
            <p:spPr bwMode="auto">
              <a:xfrm flipV="1">
                <a:off x="1680" y="2801"/>
                <a:ext cx="225" cy="0"/>
              </a:xfrm>
              <a:prstGeom prst="line">
                <a:avLst/>
              </a:prstGeom>
              <a:noFill/>
              <a:ln w="6350">
                <a:solidFill>
                  <a:schemeClr val="tx1"/>
                </a:solidFill>
                <a:round/>
                <a:headEnd/>
                <a:tailEnd type="triangle" w="med" len="med"/>
              </a:ln>
            </p:spPr>
            <p:txBody>
              <a:bodyPr wrap="none" anchor="ctr"/>
              <a:lstStyle/>
              <a:p>
                <a:endParaRPr lang="de-DE"/>
              </a:p>
            </p:txBody>
          </p:sp>
          <p:sp>
            <p:nvSpPr>
              <p:cNvPr id="25613" name="Line 56"/>
              <p:cNvSpPr>
                <a:spLocks noChangeShapeType="1"/>
              </p:cNvSpPr>
              <p:nvPr/>
            </p:nvSpPr>
            <p:spPr bwMode="auto">
              <a:xfrm flipV="1">
                <a:off x="385" y="3275"/>
                <a:ext cx="192" cy="48"/>
              </a:xfrm>
              <a:prstGeom prst="line">
                <a:avLst/>
              </a:prstGeom>
              <a:noFill/>
              <a:ln w="6350">
                <a:solidFill>
                  <a:schemeClr val="tx1"/>
                </a:solidFill>
                <a:round/>
                <a:headEnd/>
                <a:tailEnd type="triangle" w="med" len="med"/>
              </a:ln>
            </p:spPr>
            <p:txBody>
              <a:bodyPr wrap="none" anchor="ctr"/>
              <a:lstStyle/>
              <a:p>
                <a:endParaRPr lang="de-DE"/>
              </a:p>
            </p:txBody>
          </p:sp>
          <p:sp>
            <p:nvSpPr>
              <p:cNvPr id="25614" name="Line 57"/>
              <p:cNvSpPr>
                <a:spLocks noChangeShapeType="1"/>
              </p:cNvSpPr>
              <p:nvPr/>
            </p:nvSpPr>
            <p:spPr bwMode="auto">
              <a:xfrm>
                <a:off x="577" y="3275"/>
                <a:ext cx="96" cy="144"/>
              </a:xfrm>
              <a:prstGeom prst="line">
                <a:avLst/>
              </a:prstGeom>
              <a:noFill/>
              <a:ln w="6350">
                <a:solidFill>
                  <a:schemeClr val="tx1"/>
                </a:solidFill>
                <a:round/>
                <a:headEnd/>
                <a:tailEnd type="triangle" w="med" len="med"/>
              </a:ln>
            </p:spPr>
            <p:txBody>
              <a:bodyPr wrap="none" anchor="ctr"/>
              <a:lstStyle/>
              <a:p>
                <a:endParaRPr lang="de-DE"/>
              </a:p>
            </p:txBody>
          </p:sp>
          <p:sp>
            <p:nvSpPr>
              <p:cNvPr id="25615" name="Line 58"/>
              <p:cNvSpPr>
                <a:spLocks noChangeShapeType="1"/>
              </p:cNvSpPr>
              <p:nvPr/>
            </p:nvSpPr>
            <p:spPr bwMode="auto">
              <a:xfrm>
                <a:off x="673" y="3419"/>
                <a:ext cx="144" cy="144"/>
              </a:xfrm>
              <a:prstGeom prst="line">
                <a:avLst/>
              </a:prstGeom>
              <a:noFill/>
              <a:ln w="6350">
                <a:solidFill>
                  <a:schemeClr val="tx1"/>
                </a:solidFill>
                <a:round/>
                <a:headEnd/>
                <a:tailEnd type="triangle" w="med" len="med"/>
              </a:ln>
            </p:spPr>
            <p:txBody>
              <a:bodyPr wrap="none" anchor="ctr"/>
              <a:lstStyle/>
              <a:p>
                <a:endParaRPr lang="de-DE"/>
              </a:p>
            </p:txBody>
          </p:sp>
          <p:sp>
            <p:nvSpPr>
              <p:cNvPr id="25616" name="Line 59"/>
              <p:cNvSpPr>
                <a:spLocks noChangeShapeType="1"/>
              </p:cNvSpPr>
              <p:nvPr/>
            </p:nvSpPr>
            <p:spPr bwMode="auto">
              <a:xfrm flipV="1">
                <a:off x="811" y="3467"/>
                <a:ext cx="150" cy="95"/>
              </a:xfrm>
              <a:prstGeom prst="line">
                <a:avLst/>
              </a:prstGeom>
              <a:noFill/>
              <a:ln w="6350">
                <a:solidFill>
                  <a:schemeClr val="tx1"/>
                </a:solidFill>
                <a:round/>
                <a:headEnd/>
                <a:tailEnd type="triangle" w="med" len="med"/>
              </a:ln>
            </p:spPr>
            <p:txBody>
              <a:bodyPr wrap="none" anchor="ctr"/>
              <a:lstStyle/>
              <a:p>
                <a:endParaRPr lang="de-DE"/>
              </a:p>
            </p:txBody>
          </p:sp>
          <p:sp>
            <p:nvSpPr>
              <p:cNvPr id="25617" name="Line 60"/>
              <p:cNvSpPr>
                <a:spLocks noChangeShapeType="1"/>
              </p:cNvSpPr>
              <p:nvPr/>
            </p:nvSpPr>
            <p:spPr bwMode="auto">
              <a:xfrm>
                <a:off x="961" y="3467"/>
                <a:ext cx="144" cy="144"/>
              </a:xfrm>
              <a:prstGeom prst="line">
                <a:avLst/>
              </a:prstGeom>
              <a:noFill/>
              <a:ln w="6350">
                <a:solidFill>
                  <a:schemeClr val="tx1"/>
                </a:solidFill>
                <a:round/>
                <a:headEnd/>
                <a:tailEnd type="triangle" w="med" len="med"/>
              </a:ln>
            </p:spPr>
            <p:txBody>
              <a:bodyPr wrap="none" anchor="ctr"/>
              <a:lstStyle/>
              <a:p>
                <a:endParaRPr lang="de-DE"/>
              </a:p>
            </p:txBody>
          </p:sp>
          <p:sp>
            <p:nvSpPr>
              <p:cNvPr id="25618" name="Line 61"/>
              <p:cNvSpPr>
                <a:spLocks noChangeShapeType="1"/>
              </p:cNvSpPr>
              <p:nvPr/>
            </p:nvSpPr>
            <p:spPr bwMode="auto">
              <a:xfrm flipV="1">
                <a:off x="1101" y="3467"/>
                <a:ext cx="292" cy="142"/>
              </a:xfrm>
              <a:prstGeom prst="line">
                <a:avLst/>
              </a:prstGeom>
              <a:noFill/>
              <a:ln w="6350">
                <a:solidFill>
                  <a:schemeClr val="tx1"/>
                </a:solidFill>
                <a:round/>
                <a:headEnd/>
                <a:tailEnd type="triangle" w="med" len="med"/>
              </a:ln>
            </p:spPr>
            <p:txBody>
              <a:bodyPr wrap="none" anchor="ctr"/>
              <a:lstStyle/>
              <a:p>
                <a:endParaRPr lang="de-DE"/>
              </a:p>
            </p:txBody>
          </p:sp>
          <p:sp>
            <p:nvSpPr>
              <p:cNvPr id="25619" name="Line 62"/>
              <p:cNvSpPr>
                <a:spLocks noChangeShapeType="1"/>
              </p:cNvSpPr>
              <p:nvPr/>
            </p:nvSpPr>
            <p:spPr bwMode="auto">
              <a:xfrm flipV="1">
                <a:off x="1390" y="3275"/>
                <a:ext cx="51" cy="192"/>
              </a:xfrm>
              <a:prstGeom prst="line">
                <a:avLst/>
              </a:prstGeom>
              <a:noFill/>
              <a:ln w="6350">
                <a:solidFill>
                  <a:schemeClr val="tx1"/>
                </a:solidFill>
                <a:round/>
                <a:headEnd/>
                <a:tailEnd type="triangle" w="med" len="med"/>
              </a:ln>
            </p:spPr>
            <p:txBody>
              <a:bodyPr wrap="none" anchor="ctr"/>
              <a:lstStyle/>
              <a:p>
                <a:endParaRPr lang="de-DE"/>
              </a:p>
            </p:txBody>
          </p:sp>
          <p:sp>
            <p:nvSpPr>
              <p:cNvPr id="25620" name="Line 63"/>
              <p:cNvSpPr>
                <a:spLocks noChangeShapeType="1"/>
              </p:cNvSpPr>
              <p:nvPr/>
            </p:nvSpPr>
            <p:spPr bwMode="auto">
              <a:xfrm flipV="1">
                <a:off x="1441" y="3035"/>
                <a:ext cx="144" cy="240"/>
              </a:xfrm>
              <a:prstGeom prst="line">
                <a:avLst/>
              </a:prstGeom>
              <a:noFill/>
              <a:ln w="6350">
                <a:solidFill>
                  <a:schemeClr val="tx1"/>
                </a:solidFill>
                <a:round/>
                <a:headEnd/>
                <a:tailEnd type="triangle" w="med" len="med"/>
              </a:ln>
            </p:spPr>
            <p:txBody>
              <a:bodyPr wrap="none" anchor="ctr"/>
              <a:lstStyle/>
              <a:p>
                <a:endParaRPr lang="de-DE"/>
              </a:p>
            </p:txBody>
          </p:sp>
          <p:sp>
            <p:nvSpPr>
              <p:cNvPr id="25621" name="Line 64"/>
              <p:cNvSpPr>
                <a:spLocks noChangeShapeType="1"/>
              </p:cNvSpPr>
              <p:nvPr/>
            </p:nvSpPr>
            <p:spPr bwMode="auto">
              <a:xfrm flipV="1">
                <a:off x="1585" y="2795"/>
                <a:ext cx="96" cy="240"/>
              </a:xfrm>
              <a:prstGeom prst="line">
                <a:avLst/>
              </a:prstGeom>
              <a:noFill/>
              <a:ln w="6350">
                <a:solidFill>
                  <a:schemeClr val="tx1"/>
                </a:solidFill>
                <a:round/>
                <a:headEnd/>
                <a:tailEnd type="triangle" w="med" len="med"/>
              </a:ln>
            </p:spPr>
            <p:txBody>
              <a:bodyPr wrap="none" anchor="ctr"/>
              <a:lstStyle/>
              <a:p>
                <a:endParaRPr lang="de-DE"/>
              </a:p>
            </p:txBody>
          </p:sp>
          <p:sp>
            <p:nvSpPr>
              <p:cNvPr id="25622" name="Line 65"/>
              <p:cNvSpPr>
                <a:spLocks noChangeShapeType="1"/>
              </p:cNvSpPr>
              <p:nvPr/>
            </p:nvSpPr>
            <p:spPr bwMode="auto">
              <a:xfrm>
                <a:off x="1897" y="2800"/>
                <a:ext cx="264" cy="43"/>
              </a:xfrm>
              <a:prstGeom prst="line">
                <a:avLst/>
              </a:prstGeom>
              <a:noFill/>
              <a:ln w="6350">
                <a:solidFill>
                  <a:schemeClr val="tx1"/>
                </a:solidFill>
                <a:round/>
                <a:headEnd/>
                <a:tailEnd type="triangle" w="med" len="med"/>
              </a:ln>
            </p:spPr>
            <p:txBody>
              <a:bodyPr wrap="none" anchor="ctr"/>
              <a:lstStyle/>
              <a:p>
                <a:endParaRPr lang="de-DE"/>
              </a:p>
            </p:txBody>
          </p:sp>
          <p:sp>
            <p:nvSpPr>
              <p:cNvPr id="25623" name="Line 66"/>
              <p:cNvSpPr>
                <a:spLocks noChangeShapeType="1"/>
              </p:cNvSpPr>
              <p:nvPr/>
            </p:nvSpPr>
            <p:spPr bwMode="auto">
              <a:xfrm flipV="1">
                <a:off x="2156" y="2603"/>
                <a:ext cx="101" cy="240"/>
              </a:xfrm>
              <a:prstGeom prst="line">
                <a:avLst/>
              </a:prstGeom>
              <a:noFill/>
              <a:ln w="6350">
                <a:solidFill>
                  <a:schemeClr val="tx1"/>
                </a:solidFill>
                <a:round/>
                <a:headEnd/>
                <a:tailEnd type="triangle" w="med" len="med"/>
              </a:ln>
            </p:spPr>
            <p:txBody>
              <a:bodyPr wrap="none" anchor="ctr"/>
              <a:lstStyle/>
              <a:p>
                <a:endParaRPr lang="de-DE"/>
              </a:p>
            </p:txBody>
          </p:sp>
          <p:sp>
            <p:nvSpPr>
              <p:cNvPr id="25624" name="Line 67"/>
              <p:cNvSpPr>
                <a:spLocks noChangeShapeType="1"/>
              </p:cNvSpPr>
              <p:nvPr/>
            </p:nvSpPr>
            <p:spPr bwMode="auto">
              <a:xfrm flipV="1">
                <a:off x="2255" y="2315"/>
                <a:ext cx="50" cy="295"/>
              </a:xfrm>
              <a:prstGeom prst="line">
                <a:avLst/>
              </a:prstGeom>
              <a:noFill/>
              <a:ln w="6350">
                <a:solidFill>
                  <a:schemeClr val="tx1"/>
                </a:solidFill>
                <a:round/>
                <a:headEnd/>
                <a:tailEnd type="triangle" w="med" len="med"/>
              </a:ln>
            </p:spPr>
            <p:txBody>
              <a:bodyPr wrap="none" anchor="ctr"/>
              <a:lstStyle/>
              <a:p>
                <a:endParaRPr lang="de-DE"/>
              </a:p>
            </p:txBody>
          </p:sp>
          <p:sp>
            <p:nvSpPr>
              <p:cNvPr id="25625" name="Line 68"/>
              <p:cNvSpPr>
                <a:spLocks noChangeShapeType="1"/>
              </p:cNvSpPr>
              <p:nvPr/>
            </p:nvSpPr>
            <p:spPr bwMode="auto">
              <a:xfrm flipV="1">
                <a:off x="2304" y="1979"/>
                <a:ext cx="1" cy="339"/>
              </a:xfrm>
              <a:prstGeom prst="line">
                <a:avLst/>
              </a:prstGeom>
              <a:noFill/>
              <a:ln w="6350">
                <a:solidFill>
                  <a:schemeClr val="tx1"/>
                </a:solidFill>
                <a:round/>
                <a:headEnd/>
                <a:tailEnd type="triangle" w="med" len="med"/>
              </a:ln>
            </p:spPr>
            <p:txBody>
              <a:bodyPr wrap="none" anchor="ctr"/>
              <a:lstStyle/>
              <a:p>
                <a:endParaRPr lang="de-DE"/>
              </a:p>
            </p:txBody>
          </p:sp>
        </p:grpSp>
        <p:sp>
          <p:nvSpPr>
            <p:cNvPr id="25611" name="Text Box 69"/>
            <p:cNvSpPr txBox="1">
              <a:spLocks noChangeArrowheads="1"/>
            </p:cNvSpPr>
            <p:nvPr/>
          </p:nvSpPr>
          <p:spPr bwMode="auto">
            <a:xfrm>
              <a:off x="2184" y="1661"/>
              <a:ext cx="933" cy="330"/>
            </a:xfrm>
            <a:prstGeom prst="rect">
              <a:avLst/>
            </a:prstGeom>
            <a:noFill/>
            <a:ln w="12699">
              <a:noFill/>
              <a:miter lim="800000"/>
              <a:headEnd type="none" w="sm" len="sm"/>
              <a:tailEnd type="none" w="sm" len="sm"/>
            </a:ln>
          </p:spPr>
          <p:txBody>
            <a:bodyPr wrap="none">
              <a:spAutoFit/>
            </a:bodyPr>
            <a:lstStyle/>
            <a:p>
              <a:pPr eaLnBrk="0" hangingPunct="0"/>
              <a:r>
                <a:rPr lang="de-DE" sz="1400" b="1" dirty="0">
                  <a:solidFill>
                    <a:schemeClr val="tx1"/>
                  </a:solidFill>
                </a:rPr>
                <a:t>Plan </a:t>
              </a:r>
              <a:r>
                <a:rPr lang="de-DE" sz="1400" b="1" dirty="0" err="1" smtClean="0">
                  <a:solidFill>
                    <a:schemeClr val="tx1"/>
                  </a:solidFill>
                </a:rPr>
                <a:t>frequently</a:t>
              </a:r>
              <a:r>
                <a:rPr lang="de-DE" sz="1400" b="1" dirty="0" smtClean="0">
                  <a:solidFill>
                    <a:schemeClr val="tx1"/>
                  </a:solidFill>
                </a:rPr>
                <a:t/>
              </a:r>
              <a:br>
                <a:rPr lang="de-DE" sz="1400" b="1" dirty="0" smtClean="0">
                  <a:solidFill>
                    <a:schemeClr val="tx1"/>
                  </a:solidFill>
                </a:rPr>
              </a:br>
              <a:r>
                <a:rPr lang="de-DE" sz="1400" b="1" dirty="0" err="1" smtClean="0">
                  <a:solidFill>
                    <a:schemeClr val="tx1"/>
                  </a:solidFill>
                </a:rPr>
                <a:t>adjusted</a:t>
              </a:r>
              <a:endParaRPr lang="de-DE" sz="1400" b="1" dirty="0">
                <a:solidFill>
                  <a:schemeClr val="tx1"/>
                </a:solidFill>
              </a:endParaRPr>
            </a:p>
          </p:txBody>
        </p:sp>
      </p:grpSp>
      <p:sp>
        <p:nvSpPr>
          <p:cNvPr id="3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4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101233638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10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52400" y="467758"/>
            <a:ext cx="7848600" cy="685801"/>
          </a:xfrm>
        </p:spPr>
        <p:txBody>
          <a:bodyPr>
            <a:normAutofit fontScale="90000"/>
          </a:bodyPr>
          <a:lstStyle/>
          <a:p>
            <a:pPr eaLnBrk="1" hangingPunct="1"/>
            <a:r>
              <a:rPr lang="de-DE" dirty="0" smtClean="0"/>
              <a:t>Agile </a:t>
            </a:r>
            <a:r>
              <a:rPr lang="de-DE" dirty="0" err="1" smtClean="0"/>
              <a:t>Manifesto</a:t>
            </a:r>
            <a:endParaRPr lang="de-DE" dirty="0" smtClean="0"/>
          </a:p>
        </p:txBody>
      </p:sp>
      <p:pic>
        <p:nvPicPr>
          <p:cNvPr id="27653" name="Picture 8"/>
          <p:cNvPicPr>
            <a:picLocks noChangeAspect="1"/>
          </p:cNvPicPr>
          <p:nvPr/>
        </p:nvPicPr>
        <p:blipFill>
          <a:blip r:embed="rId2" cstate="print"/>
          <a:srcRect/>
          <a:stretch>
            <a:fillRect/>
          </a:stretch>
        </p:blipFill>
        <p:spPr bwMode="auto">
          <a:xfrm>
            <a:off x="-14288" y="1116536"/>
            <a:ext cx="9158288" cy="5619750"/>
          </a:xfrm>
          <a:prstGeom prst="rect">
            <a:avLst/>
          </a:prstGeom>
          <a:noFill/>
          <a:ln w="12700">
            <a:noFill/>
            <a:miter lim="800000"/>
            <a:headEnd/>
            <a:tailEnd/>
          </a:ln>
        </p:spPr>
      </p:pic>
      <p:sp>
        <p:nvSpPr>
          <p:cNvPr id="173095" name="Rectangle 39"/>
          <p:cNvSpPr>
            <a:spLocks/>
          </p:cNvSpPr>
          <p:nvPr/>
        </p:nvSpPr>
        <p:spPr bwMode="auto">
          <a:xfrm>
            <a:off x="1547813" y="2853261"/>
            <a:ext cx="5976937" cy="1150938"/>
          </a:xfrm>
          <a:prstGeom prst="rect">
            <a:avLst/>
          </a:prstGeom>
          <a:solidFill>
            <a:srgbClr val="C0C0C0"/>
          </a:solidFill>
          <a:ln w="12700">
            <a:solidFill>
              <a:srgbClr val="000000"/>
            </a:solidFill>
            <a:miter lim="800000"/>
            <a:headEnd/>
            <a:tailEnd/>
          </a:ln>
        </p:spPr>
        <p:txBody>
          <a:bodyPr wrap="none" anchor="ctr"/>
          <a:lstStyle/>
          <a:p>
            <a:endParaRPr lang="de-DE"/>
          </a:p>
        </p:txBody>
      </p:sp>
      <p:sp>
        <p:nvSpPr>
          <p:cNvPr id="27655" name="Text Box 9"/>
          <p:cNvSpPr txBox="1">
            <a:spLocks/>
          </p:cNvSpPr>
          <p:nvPr/>
        </p:nvSpPr>
        <p:spPr bwMode="auto">
          <a:xfrm>
            <a:off x="250825" y="1195911"/>
            <a:ext cx="8642350" cy="3662363"/>
          </a:xfrm>
          <a:prstGeom prst="rect">
            <a:avLst/>
          </a:prstGeom>
          <a:noFill/>
          <a:ln w="12700">
            <a:noFill/>
            <a:miter lim="800000"/>
            <a:headEnd/>
            <a:tailEnd/>
          </a:ln>
        </p:spPr>
        <p:txBody>
          <a:bodyPr>
            <a:spAutoFit/>
          </a:bodyPr>
          <a:lstStyle/>
          <a:p>
            <a:pPr algn="ctr"/>
            <a:r>
              <a:rPr lang="de-DE" b="1" i="1" dirty="0" err="1"/>
              <a:t>Manifesto</a:t>
            </a:r>
            <a:r>
              <a:rPr lang="de-DE" b="1" i="1" dirty="0"/>
              <a:t> </a:t>
            </a:r>
            <a:r>
              <a:rPr lang="de-DE" b="1" i="1" dirty="0" err="1"/>
              <a:t>for</a:t>
            </a:r>
            <a:r>
              <a:rPr lang="de-DE" b="1" i="1" dirty="0"/>
              <a:t> Agile Software Development</a:t>
            </a:r>
          </a:p>
          <a:p>
            <a:pPr algn="ctr"/>
            <a:r>
              <a:rPr lang="de-DE" dirty="0"/>
              <a:t/>
            </a:r>
            <a:br>
              <a:rPr lang="de-DE" dirty="0"/>
            </a:br>
            <a:r>
              <a:rPr lang="de-DE" dirty="0" err="1"/>
              <a:t>We</a:t>
            </a:r>
            <a:r>
              <a:rPr lang="de-DE" dirty="0"/>
              <a:t> </a:t>
            </a:r>
            <a:r>
              <a:rPr lang="de-DE" dirty="0" err="1"/>
              <a:t>are</a:t>
            </a:r>
            <a:r>
              <a:rPr lang="de-DE" dirty="0"/>
              <a:t> </a:t>
            </a:r>
            <a:r>
              <a:rPr lang="de-DE" dirty="0" err="1"/>
              <a:t>uncovering</a:t>
            </a:r>
            <a:r>
              <a:rPr lang="de-DE" dirty="0"/>
              <a:t> </a:t>
            </a:r>
            <a:r>
              <a:rPr lang="de-DE" dirty="0" err="1"/>
              <a:t>better</a:t>
            </a:r>
            <a:r>
              <a:rPr lang="de-DE" dirty="0"/>
              <a:t> </a:t>
            </a:r>
            <a:r>
              <a:rPr lang="de-DE" dirty="0" err="1"/>
              <a:t>ways</a:t>
            </a:r>
            <a:r>
              <a:rPr lang="de-DE" dirty="0"/>
              <a:t> </a:t>
            </a:r>
            <a:r>
              <a:rPr lang="de-DE" dirty="0" err="1"/>
              <a:t>of</a:t>
            </a:r>
            <a:r>
              <a:rPr lang="de-DE" dirty="0"/>
              <a:t> </a:t>
            </a:r>
            <a:r>
              <a:rPr lang="de-DE" dirty="0" err="1"/>
              <a:t>developing</a:t>
            </a:r>
            <a:r>
              <a:rPr lang="de-DE" dirty="0"/>
              <a:t> </a:t>
            </a:r>
            <a:br>
              <a:rPr lang="de-DE" dirty="0"/>
            </a:br>
            <a:r>
              <a:rPr lang="de-DE" dirty="0" err="1"/>
              <a:t>software</a:t>
            </a:r>
            <a:r>
              <a:rPr lang="de-DE" dirty="0"/>
              <a:t> </a:t>
            </a:r>
            <a:r>
              <a:rPr lang="de-DE" dirty="0" err="1"/>
              <a:t>by</a:t>
            </a:r>
            <a:r>
              <a:rPr lang="de-DE" dirty="0"/>
              <a:t> </a:t>
            </a:r>
            <a:r>
              <a:rPr lang="de-DE" dirty="0" err="1"/>
              <a:t>doing</a:t>
            </a:r>
            <a:r>
              <a:rPr lang="de-DE" dirty="0"/>
              <a:t> </a:t>
            </a:r>
            <a:r>
              <a:rPr lang="de-DE" dirty="0" err="1"/>
              <a:t>it</a:t>
            </a:r>
            <a:r>
              <a:rPr lang="de-DE" dirty="0"/>
              <a:t> </a:t>
            </a:r>
            <a:r>
              <a:rPr lang="de-DE" dirty="0" err="1"/>
              <a:t>and</a:t>
            </a:r>
            <a:r>
              <a:rPr lang="de-DE" dirty="0"/>
              <a:t> </a:t>
            </a:r>
            <a:r>
              <a:rPr lang="de-DE" dirty="0" err="1"/>
              <a:t>helping</a:t>
            </a:r>
            <a:r>
              <a:rPr lang="de-DE" dirty="0"/>
              <a:t> </a:t>
            </a:r>
            <a:r>
              <a:rPr lang="de-DE" dirty="0" err="1"/>
              <a:t>others</a:t>
            </a:r>
            <a:r>
              <a:rPr lang="de-DE" dirty="0"/>
              <a:t> do it. </a:t>
            </a:r>
            <a:br>
              <a:rPr lang="de-DE" dirty="0"/>
            </a:br>
            <a:r>
              <a:rPr lang="de-DE" dirty="0"/>
              <a:t>Through </a:t>
            </a:r>
            <a:r>
              <a:rPr lang="de-DE" dirty="0" err="1"/>
              <a:t>this</a:t>
            </a:r>
            <a:r>
              <a:rPr lang="de-DE" dirty="0"/>
              <a:t> </a:t>
            </a:r>
            <a:r>
              <a:rPr lang="de-DE" dirty="0" err="1"/>
              <a:t>work</a:t>
            </a:r>
            <a:r>
              <a:rPr lang="de-DE" dirty="0"/>
              <a:t> </a:t>
            </a:r>
            <a:r>
              <a:rPr lang="de-DE" dirty="0" err="1"/>
              <a:t>we</a:t>
            </a:r>
            <a:r>
              <a:rPr lang="de-DE" dirty="0"/>
              <a:t> </a:t>
            </a:r>
            <a:r>
              <a:rPr lang="de-DE" dirty="0" err="1"/>
              <a:t>have</a:t>
            </a:r>
            <a:r>
              <a:rPr lang="de-DE" dirty="0"/>
              <a:t> </a:t>
            </a:r>
            <a:r>
              <a:rPr lang="de-DE" dirty="0" err="1"/>
              <a:t>come</a:t>
            </a:r>
            <a:r>
              <a:rPr lang="de-DE" dirty="0"/>
              <a:t> </a:t>
            </a:r>
            <a:r>
              <a:rPr lang="de-DE" dirty="0" err="1"/>
              <a:t>to</a:t>
            </a:r>
            <a:r>
              <a:rPr lang="de-DE" dirty="0"/>
              <a:t> </a:t>
            </a:r>
            <a:r>
              <a:rPr lang="de-DE" dirty="0" err="1"/>
              <a:t>value</a:t>
            </a:r>
            <a:r>
              <a:rPr lang="de-DE" dirty="0"/>
              <a:t>: </a:t>
            </a:r>
          </a:p>
          <a:p>
            <a:pPr algn="ctr"/>
            <a:endParaRPr lang="de-DE" dirty="0"/>
          </a:p>
          <a:p>
            <a:pPr algn="ctr"/>
            <a:r>
              <a:rPr lang="de-DE" b="1" dirty="0" err="1"/>
              <a:t>Individuals</a:t>
            </a:r>
            <a:r>
              <a:rPr lang="de-DE" b="1" dirty="0"/>
              <a:t> </a:t>
            </a:r>
            <a:r>
              <a:rPr lang="de-DE" b="1" dirty="0" err="1"/>
              <a:t>and</a:t>
            </a:r>
            <a:r>
              <a:rPr lang="de-DE" b="1" dirty="0"/>
              <a:t> </a:t>
            </a:r>
            <a:r>
              <a:rPr lang="de-DE" b="1" dirty="0" err="1"/>
              <a:t>interactions</a:t>
            </a:r>
            <a:r>
              <a:rPr lang="de-DE" dirty="0"/>
              <a:t> </a:t>
            </a:r>
            <a:r>
              <a:rPr lang="de-DE" dirty="0" err="1"/>
              <a:t>over</a:t>
            </a:r>
            <a:r>
              <a:rPr lang="de-DE" dirty="0"/>
              <a:t> </a:t>
            </a:r>
            <a:r>
              <a:rPr lang="de-DE" dirty="0" err="1"/>
              <a:t>processes</a:t>
            </a:r>
            <a:r>
              <a:rPr lang="de-DE" dirty="0"/>
              <a:t> </a:t>
            </a:r>
            <a:r>
              <a:rPr lang="de-DE" dirty="0" err="1"/>
              <a:t>and</a:t>
            </a:r>
            <a:r>
              <a:rPr lang="de-DE" dirty="0"/>
              <a:t> </a:t>
            </a:r>
            <a:r>
              <a:rPr lang="de-DE" dirty="0" err="1"/>
              <a:t>tools</a:t>
            </a:r>
            <a:r>
              <a:rPr lang="de-DE" dirty="0"/>
              <a:t> </a:t>
            </a:r>
            <a:br>
              <a:rPr lang="de-DE" dirty="0"/>
            </a:br>
            <a:r>
              <a:rPr lang="de-DE" b="1" dirty="0"/>
              <a:t>Working </a:t>
            </a:r>
            <a:r>
              <a:rPr lang="de-DE" b="1" dirty="0" err="1"/>
              <a:t>software</a:t>
            </a:r>
            <a:r>
              <a:rPr lang="de-DE" dirty="0"/>
              <a:t> </a:t>
            </a:r>
            <a:r>
              <a:rPr lang="de-DE" dirty="0" err="1"/>
              <a:t>over</a:t>
            </a:r>
            <a:r>
              <a:rPr lang="de-DE" dirty="0"/>
              <a:t> </a:t>
            </a:r>
            <a:r>
              <a:rPr lang="de-DE" dirty="0" err="1"/>
              <a:t>comprehensive</a:t>
            </a:r>
            <a:r>
              <a:rPr lang="de-DE" dirty="0"/>
              <a:t> </a:t>
            </a:r>
            <a:r>
              <a:rPr lang="de-DE" dirty="0" err="1"/>
              <a:t>documentation</a:t>
            </a:r>
            <a:r>
              <a:rPr lang="de-DE" dirty="0"/>
              <a:t> </a:t>
            </a:r>
            <a:br>
              <a:rPr lang="de-DE" dirty="0"/>
            </a:br>
            <a:r>
              <a:rPr lang="de-DE" b="1" dirty="0"/>
              <a:t>Customer </a:t>
            </a:r>
            <a:r>
              <a:rPr lang="de-DE" b="1" dirty="0" err="1"/>
              <a:t>collaboration</a:t>
            </a:r>
            <a:r>
              <a:rPr lang="de-DE" dirty="0"/>
              <a:t> </a:t>
            </a:r>
            <a:r>
              <a:rPr lang="de-DE" dirty="0" err="1"/>
              <a:t>over</a:t>
            </a:r>
            <a:r>
              <a:rPr lang="de-DE" dirty="0"/>
              <a:t> </a:t>
            </a:r>
            <a:r>
              <a:rPr lang="de-DE" dirty="0" err="1"/>
              <a:t>contract</a:t>
            </a:r>
            <a:r>
              <a:rPr lang="de-DE" dirty="0"/>
              <a:t> </a:t>
            </a:r>
            <a:r>
              <a:rPr lang="de-DE" dirty="0" err="1"/>
              <a:t>negotiation</a:t>
            </a:r>
            <a:r>
              <a:rPr lang="de-DE" dirty="0"/>
              <a:t> </a:t>
            </a:r>
            <a:br>
              <a:rPr lang="de-DE" dirty="0"/>
            </a:br>
            <a:r>
              <a:rPr lang="de-DE" b="1" dirty="0" err="1"/>
              <a:t>Responding</a:t>
            </a:r>
            <a:r>
              <a:rPr lang="de-DE" b="1" dirty="0"/>
              <a:t> </a:t>
            </a:r>
            <a:r>
              <a:rPr lang="de-DE" b="1" dirty="0" err="1"/>
              <a:t>to</a:t>
            </a:r>
            <a:r>
              <a:rPr lang="de-DE" b="1" dirty="0"/>
              <a:t> </a:t>
            </a:r>
            <a:r>
              <a:rPr lang="de-DE" b="1" dirty="0" err="1"/>
              <a:t>change</a:t>
            </a:r>
            <a:r>
              <a:rPr lang="de-DE" dirty="0"/>
              <a:t> </a:t>
            </a:r>
            <a:r>
              <a:rPr lang="de-DE" dirty="0" err="1"/>
              <a:t>over</a:t>
            </a:r>
            <a:r>
              <a:rPr lang="de-DE" dirty="0"/>
              <a:t> </a:t>
            </a:r>
            <a:r>
              <a:rPr lang="de-DE" dirty="0" err="1"/>
              <a:t>following</a:t>
            </a:r>
            <a:r>
              <a:rPr lang="de-DE" dirty="0"/>
              <a:t> a plan </a:t>
            </a:r>
            <a:br>
              <a:rPr lang="de-DE" dirty="0"/>
            </a:br>
            <a:endParaRPr lang="de-DE" dirty="0"/>
          </a:p>
          <a:p>
            <a:pPr algn="ctr"/>
            <a:r>
              <a:rPr lang="de-DE" dirty="0" err="1"/>
              <a:t>That</a:t>
            </a:r>
            <a:r>
              <a:rPr lang="de-DE" dirty="0"/>
              <a:t> </a:t>
            </a:r>
            <a:r>
              <a:rPr lang="de-DE" dirty="0" err="1"/>
              <a:t>is</a:t>
            </a:r>
            <a:r>
              <a:rPr lang="de-DE" dirty="0"/>
              <a:t>, </a:t>
            </a:r>
            <a:r>
              <a:rPr lang="de-DE" dirty="0" err="1"/>
              <a:t>while</a:t>
            </a:r>
            <a:r>
              <a:rPr lang="de-DE" dirty="0"/>
              <a:t> </a:t>
            </a:r>
            <a:r>
              <a:rPr lang="de-DE" dirty="0" err="1"/>
              <a:t>there</a:t>
            </a:r>
            <a:r>
              <a:rPr lang="de-DE" dirty="0"/>
              <a:t> </a:t>
            </a:r>
            <a:r>
              <a:rPr lang="de-DE" dirty="0" err="1"/>
              <a:t>is</a:t>
            </a:r>
            <a:r>
              <a:rPr lang="de-DE" dirty="0"/>
              <a:t> </a:t>
            </a:r>
            <a:r>
              <a:rPr lang="de-DE" dirty="0" err="1"/>
              <a:t>value</a:t>
            </a:r>
            <a:r>
              <a:rPr lang="de-DE" dirty="0"/>
              <a:t> in </a:t>
            </a:r>
            <a:r>
              <a:rPr lang="de-DE" dirty="0" err="1"/>
              <a:t>the</a:t>
            </a:r>
            <a:r>
              <a:rPr lang="de-DE" dirty="0"/>
              <a:t> </a:t>
            </a:r>
            <a:r>
              <a:rPr lang="de-DE" dirty="0" err="1"/>
              <a:t>items</a:t>
            </a:r>
            <a:r>
              <a:rPr lang="de-DE" dirty="0"/>
              <a:t> on </a:t>
            </a:r>
            <a:br>
              <a:rPr lang="de-DE" dirty="0"/>
            </a:br>
            <a:r>
              <a:rPr lang="de-DE" dirty="0" err="1"/>
              <a:t>the</a:t>
            </a:r>
            <a:r>
              <a:rPr lang="de-DE" dirty="0"/>
              <a:t> </a:t>
            </a:r>
            <a:r>
              <a:rPr lang="de-DE" dirty="0" err="1"/>
              <a:t>right</a:t>
            </a:r>
            <a:r>
              <a:rPr lang="de-DE" dirty="0"/>
              <a:t>, </a:t>
            </a:r>
            <a:r>
              <a:rPr lang="de-DE" dirty="0" err="1"/>
              <a:t>we</a:t>
            </a:r>
            <a:r>
              <a:rPr lang="de-DE" dirty="0"/>
              <a:t> </a:t>
            </a:r>
            <a:r>
              <a:rPr lang="de-DE" dirty="0" err="1"/>
              <a:t>value</a:t>
            </a:r>
            <a:r>
              <a:rPr lang="de-DE" dirty="0"/>
              <a:t> </a:t>
            </a:r>
            <a:r>
              <a:rPr lang="de-DE" dirty="0" err="1"/>
              <a:t>the</a:t>
            </a:r>
            <a:r>
              <a:rPr lang="de-DE" dirty="0"/>
              <a:t> </a:t>
            </a:r>
            <a:r>
              <a:rPr lang="de-DE" dirty="0" err="1"/>
              <a:t>items</a:t>
            </a:r>
            <a:r>
              <a:rPr lang="de-DE" dirty="0"/>
              <a:t> on </a:t>
            </a:r>
            <a:r>
              <a:rPr lang="de-DE" dirty="0" err="1"/>
              <a:t>the</a:t>
            </a:r>
            <a:r>
              <a:rPr lang="de-DE" dirty="0"/>
              <a:t> </a:t>
            </a:r>
            <a:r>
              <a:rPr lang="de-DE" dirty="0" err="1"/>
              <a:t>left</a:t>
            </a:r>
            <a:r>
              <a:rPr lang="de-DE" dirty="0"/>
              <a:t> </a:t>
            </a:r>
            <a:r>
              <a:rPr lang="de-DE" dirty="0" err="1"/>
              <a:t>more</a:t>
            </a:r>
            <a:r>
              <a:rPr lang="de-DE" dirty="0"/>
              <a:t>. </a:t>
            </a:r>
          </a:p>
        </p:txBody>
      </p:sp>
      <p:graphicFrame>
        <p:nvGraphicFramePr>
          <p:cNvPr id="173092" name="Group 36"/>
          <p:cNvGraphicFramePr>
            <a:graphicFrameLocks noGrp="1"/>
          </p:cNvGraphicFramePr>
          <p:nvPr>
            <p:extLst>
              <p:ext uri="{D42A27DB-BD31-4B8C-83A1-F6EECF244321}">
                <p14:modId xmlns:p14="http://schemas.microsoft.com/office/powerpoint/2010/main" val="3733163703"/>
              </p:ext>
            </p:extLst>
          </p:nvPr>
        </p:nvGraphicFramePr>
        <p:xfrm>
          <a:off x="1042988" y="5085286"/>
          <a:ext cx="7297737" cy="1371600"/>
        </p:xfrm>
        <a:graphic>
          <a:graphicData uri="http://schemas.openxmlformats.org/drawingml/2006/table">
            <a:tbl>
              <a:tblPr/>
              <a:tblGrid>
                <a:gridCol w="2432050"/>
                <a:gridCol w="2433637"/>
                <a:gridCol w="2432050"/>
              </a:tblGrid>
              <a:tr h="1223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Kent Beck</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Mike Beedle</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Arie van Bennekum</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Alistair Cockburn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Ward Cunningham</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Martin Fowler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James Grenning</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Jim Highsmith</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Andrew Hunt</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Ron Jeffries</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Jon Kern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Brian Marick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Robert C. Martin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Steve Mellor</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Ken Schwaber</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Jeff Sutherland</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Dave Thomas </a:t>
                      </a:r>
                    </a:p>
                  </a:txBody>
                  <a:tcPr horzOverflow="overflow">
                    <a:lnL>
                      <a:noFill/>
                    </a:lnL>
                    <a:lnR>
                      <a:noFill/>
                    </a:lnR>
                    <a:lnT>
                      <a:noFill/>
                    </a:lnT>
                    <a:lnB>
                      <a:noFill/>
                    </a:lnB>
                    <a:lnTlToBr>
                      <a:noFill/>
                    </a:lnTlToBr>
                    <a:lnBlToTr>
                      <a:noFill/>
                    </a:lnBlToTr>
                    <a:noFill/>
                  </a:tcPr>
                </a:tc>
              </a:tr>
            </a:tbl>
          </a:graphicData>
        </a:graphic>
      </p:graphicFrame>
    </p:spTree>
    <p:extLst>
      <p:ext uri="{BB962C8B-B14F-4D97-AF65-F5344CB8AC3E}">
        <p14:creationId xmlns:p14="http://schemas.microsoft.com/office/powerpoint/2010/main" val="1929859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3095"/>
                                        </p:tgtEl>
                                        <p:attrNameLst>
                                          <p:attrName>style.visibility</p:attrName>
                                        </p:attrNameLst>
                                      </p:cBhvr>
                                      <p:to>
                                        <p:strVal val="visible"/>
                                      </p:to>
                                    </p:set>
                                    <p:animEffect transition="in" filter="fade">
                                      <p:cBhvr>
                                        <p:cTn id="7" dur="500"/>
                                        <p:tgtEl>
                                          <p:spTgt spid="173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9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57158" y="577296"/>
            <a:ext cx="7772400" cy="1143000"/>
          </a:xfrm>
        </p:spPr>
        <p:txBody>
          <a:bodyPr lIns="91436" tIns="45719" rIns="91436" bIns="45719" anchor="t">
            <a:normAutofit/>
          </a:bodyPr>
          <a:lstStyle/>
          <a:p>
            <a:r>
              <a:rPr lang="en-US" i="1" dirty="0" smtClean="0"/>
              <a:t>Structure of agile methods</a:t>
            </a:r>
            <a:r>
              <a:rPr lang="de-DE" dirty="0" smtClean="0"/>
              <a:t> </a:t>
            </a:r>
            <a:r>
              <a:rPr lang="de-DE" sz="2000" dirty="0" smtClean="0"/>
              <a:t>Generally</a:t>
            </a:r>
            <a:endParaRPr lang="de-DE" sz="2000" dirty="0" smtClean="0">
              <a:solidFill>
                <a:schemeClr val="tx1"/>
              </a:solidFill>
            </a:endParaRPr>
          </a:p>
        </p:txBody>
      </p:sp>
      <p:sp>
        <p:nvSpPr>
          <p:cNvPr id="32771" name="AutoShape 4"/>
          <p:cNvSpPr>
            <a:spLocks noChangeArrowheads="1"/>
          </p:cNvSpPr>
          <p:nvPr/>
        </p:nvSpPr>
        <p:spPr bwMode="auto">
          <a:xfrm>
            <a:off x="1724025" y="1763713"/>
            <a:ext cx="1601788" cy="3592512"/>
          </a:xfrm>
          <a:prstGeom prst="triangle">
            <a:avLst>
              <a:gd name="adj" fmla="val 50000"/>
            </a:avLst>
          </a:prstGeom>
          <a:solidFill>
            <a:schemeClr val="accent2">
              <a:lumMod val="40000"/>
              <a:lumOff val="60000"/>
            </a:schemeClr>
          </a:solidFill>
          <a:ln w="6350">
            <a:solidFill>
              <a:schemeClr val="tx1"/>
            </a:solidFill>
            <a:miter lim="800000"/>
            <a:headEnd/>
            <a:tailEnd/>
          </a:ln>
        </p:spPr>
        <p:txBody>
          <a:bodyPr wrap="none" anchor="ctr"/>
          <a:lstStyle/>
          <a:p>
            <a:endParaRPr lang="de-DE">
              <a:latin typeface="+mj-lt"/>
            </a:endParaRPr>
          </a:p>
        </p:txBody>
      </p:sp>
      <p:sp>
        <p:nvSpPr>
          <p:cNvPr id="32772" name="Text Box 5"/>
          <p:cNvSpPr txBox="1">
            <a:spLocks noChangeArrowheads="1"/>
          </p:cNvSpPr>
          <p:nvPr/>
        </p:nvSpPr>
        <p:spPr bwMode="auto">
          <a:xfrm>
            <a:off x="422275" y="1698625"/>
            <a:ext cx="2102229" cy="476597"/>
          </a:xfrm>
          <a:prstGeom prst="rect">
            <a:avLst/>
          </a:prstGeom>
          <a:noFill/>
          <a:ln w="6350">
            <a:noFill/>
            <a:miter lim="800000"/>
            <a:headEnd/>
            <a:tailEnd/>
          </a:ln>
        </p:spPr>
        <p:txBody>
          <a:bodyPr wrap="none" lIns="75749" tIns="37874" rIns="75749" bIns="37874" anchorCtr="1">
            <a:spAutoFit/>
          </a:bodyPr>
          <a:lstStyle/>
          <a:p>
            <a:pPr algn="l" defTabSz="631825"/>
            <a:r>
              <a:rPr lang="de-DE" sz="1300" i="0" dirty="0" smtClean="0">
                <a:latin typeface="+mj-lt"/>
              </a:rPr>
              <a:t>Fundamental </a:t>
            </a:r>
            <a:r>
              <a:rPr lang="de-DE" sz="1300" i="0" dirty="0" err="1" smtClean="0">
                <a:latin typeface="+mj-lt"/>
              </a:rPr>
              <a:t>values</a:t>
            </a:r>
            <a:endParaRPr lang="de-DE" sz="1300" i="0" dirty="0">
              <a:latin typeface="+mj-lt"/>
            </a:endParaRPr>
          </a:p>
          <a:p>
            <a:pPr algn="l" defTabSz="631825"/>
            <a:r>
              <a:rPr lang="de-DE" sz="1300" i="0" dirty="0">
                <a:latin typeface="+mj-lt"/>
              </a:rPr>
              <a:t>    „</a:t>
            </a:r>
            <a:r>
              <a:rPr lang="de-DE" sz="1300" i="0" dirty="0" err="1">
                <a:latin typeface="+mj-lt"/>
              </a:rPr>
              <a:t>change</a:t>
            </a:r>
            <a:r>
              <a:rPr lang="de-DE" sz="1300" i="0" dirty="0">
                <a:latin typeface="+mj-lt"/>
              </a:rPr>
              <a:t> </a:t>
            </a:r>
            <a:r>
              <a:rPr lang="de-DE" sz="1300" dirty="0" err="1">
                <a:solidFill>
                  <a:srgbClr val="2358A7"/>
                </a:solidFill>
                <a:latin typeface="+mj-lt"/>
              </a:rPr>
              <a:t>over</a:t>
            </a:r>
            <a:r>
              <a:rPr lang="de-DE" sz="1300" i="0" dirty="0">
                <a:latin typeface="+mj-lt"/>
              </a:rPr>
              <a:t> plan“</a:t>
            </a:r>
          </a:p>
        </p:txBody>
      </p:sp>
      <p:sp>
        <p:nvSpPr>
          <p:cNvPr id="32773" name="Text Box 6"/>
          <p:cNvSpPr txBox="1">
            <a:spLocks noChangeArrowheads="1"/>
          </p:cNvSpPr>
          <p:nvPr/>
        </p:nvSpPr>
        <p:spPr bwMode="auto">
          <a:xfrm>
            <a:off x="800100" y="3265488"/>
            <a:ext cx="1060534" cy="276542"/>
          </a:xfrm>
          <a:prstGeom prst="rect">
            <a:avLst/>
          </a:prstGeom>
          <a:noFill/>
          <a:ln w="6350">
            <a:noFill/>
            <a:miter lim="800000"/>
            <a:headEnd/>
            <a:tailEnd/>
          </a:ln>
        </p:spPr>
        <p:txBody>
          <a:bodyPr wrap="none" lIns="75749" tIns="37874" rIns="75749" bIns="37874" anchorCtr="1">
            <a:spAutoFit/>
          </a:bodyPr>
          <a:lstStyle/>
          <a:p>
            <a:pPr algn="l" defTabSz="631825"/>
            <a:r>
              <a:rPr lang="de-DE" sz="1300" i="0" dirty="0" err="1" smtClean="0">
                <a:latin typeface="+mj-lt"/>
              </a:rPr>
              <a:t>Principles</a:t>
            </a:r>
            <a:endParaRPr lang="de-DE" sz="1300" i="0" dirty="0">
              <a:latin typeface="+mj-lt"/>
            </a:endParaRPr>
          </a:p>
        </p:txBody>
      </p:sp>
      <p:sp>
        <p:nvSpPr>
          <p:cNvPr id="32774" name="Text Box 7"/>
          <p:cNvSpPr txBox="1">
            <a:spLocks noChangeArrowheads="1"/>
          </p:cNvSpPr>
          <p:nvPr/>
        </p:nvSpPr>
        <p:spPr bwMode="auto">
          <a:xfrm>
            <a:off x="252413" y="4775200"/>
            <a:ext cx="1478179" cy="768985"/>
          </a:xfrm>
          <a:prstGeom prst="rect">
            <a:avLst/>
          </a:prstGeom>
          <a:noFill/>
          <a:ln w="6350">
            <a:noFill/>
            <a:miter lim="800000"/>
            <a:headEnd/>
            <a:tailEnd/>
          </a:ln>
        </p:spPr>
        <p:txBody>
          <a:bodyPr wrap="none" lIns="75749" tIns="37874" rIns="75749" bIns="37874" anchorCtr="1">
            <a:spAutoFit/>
          </a:bodyPr>
          <a:lstStyle/>
          <a:p>
            <a:pPr algn="l" defTabSz="631825"/>
            <a:r>
              <a:rPr lang="de-DE" sz="1500" i="0" dirty="0" smtClean="0">
                <a:latin typeface="+mj-lt"/>
              </a:rPr>
              <a:t>Practices</a:t>
            </a:r>
            <a:endParaRPr lang="de-DE" sz="1500" i="0" dirty="0">
              <a:latin typeface="+mj-lt"/>
            </a:endParaRPr>
          </a:p>
          <a:p>
            <a:pPr algn="l" defTabSz="631825"/>
            <a:r>
              <a:rPr lang="de-DE" sz="1500" i="0" dirty="0" smtClean="0">
                <a:latin typeface="+mj-lt"/>
              </a:rPr>
              <a:t>(</a:t>
            </a:r>
            <a:r>
              <a:rPr lang="de-DE" sz="1500" i="0" dirty="0" err="1" smtClean="0">
                <a:latin typeface="+mj-lt"/>
              </a:rPr>
              <a:t>Implement</a:t>
            </a:r>
            <a:r>
              <a:rPr lang="de-DE" sz="1500" i="0" dirty="0" smtClean="0">
                <a:latin typeface="+mj-lt"/>
              </a:rPr>
              <a:t>.,</a:t>
            </a:r>
            <a:r>
              <a:rPr lang="de-DE" sz="1500" i="0" dirty="0">
                <a:latin typeface="+mj-lt"/>
              </a:rPr>
              <a:t/>
            </a:r>
            <a:br>
              <a:rPr lang="de-DE" sz="1500" i="0" dirty="0">
                <a:latin typeface="+mj-lt"/>
              </a:rPr>
            </a:br>
            <a:r>
              <a:rPr lang="de-DE" sz="1500" i="0" dirty="0" err="1" smtClean="0">
                <a:latin typeface="+mj-lt"/>
              </a:rPr>
              <a:t>well</a:t>
            </a:r>
            <a:r>
              <a:rPr lang="de-DE" sz="1500" i="0" dirty="0" smtClean="0">
                <a:latin typeface="+mj-lt"/>
              </a:rPr>
              <a:t> </a:t>
            </a:r>
            <a:r>
              <a:rPr lang="de-DE" sz="1500" i="0" dirty="0" err="1" smtClean="0">
                <a:latin typeface="+mj-lt"/>
              </a:rPr>
              <a:t>known</a:t>
            </a:r>
            <a:r>
              <a:rPr lang="de-DE" sz="1500" i="0" dirty="0" smtClean="0">
                <a:latin typeface="+mj-lt"/>
              </a:rPr>
              <a:t>)</a:t>
            </a:r>
            <a:endParaRPr lang="de-DE" sz="1500" i="0" dirty="0">
              <a:latin typeface="+mj-lt"/>
            </a:endParaRPr>
          </a:p>
        </p:txBody>
      </p:sp>
      <p:sp>
        <p:nvSpPr>
          <p:cNvPr id="4533256" name="AutoShape 8"/>
          <p:cNvSpPr>
            <a:spLocks noChangeArrowheads="1"/>
          </p:cNvSpPr>
          <p:nvPr/>
        </p:nvSpPr>
        <p:spPr bwMode="auto">
          <a:xfrm>
            <a:off x="3509963" y="1566863"/>
            <a:ext cx="5449887" cy="4768850"/>
          </a:xfrm>
          <a:prstGeom prst="wedgeRoundRectCallout">
            <a:avLst>
              <a:gd name="adj1" fmla="val -62949"/>
              <a:gd name="adj2" fmla="val -7847"/>
              <a:gd name="adj3" fmla="val 16667"/>
            </a:avLst>
          </a:prstGeom>
          <a:solidFill>
            <a:srgbClr val="F1FA9C"/>
          </a:solidFill>
          <a:ln w="6350">
            <a:solidFill>
              <a:schemeClr val="tx1"/>
            </a:solidFill>
            <a:miter lim="800000"/>
            <a:headEnd/>
            <a:tailEnd/>
          </a:ln>
        </p:spPr>
        <p:txBody>
          <a:bodyPr lIns="75749" tIns="37874" rIns="75749" bIns="37874" anchor="ctr" anchorCtr="1"/>
          <a:lstStyle/>
          <a:p>
            <a:pPr marL="155575" indent="-155575" algn="l" defTabSz="631825">
              <a:spcBef>
                <a:spcPct val="20000"/>
              </a:spcBef>
              <a:buSzPct val="80000"/>
              <a:buFont typeface="Wingdings" pitchFamily="2" charset="2"/>
              <a:buChar char="l"/>
            </a:pPr>
            <a:r>
              <a:rPr lang="de-DE" sz="1700" i="0" dirty="0" err="1" smtClean="0">
                <a:solidFill>
                  <a:srgbClr val="2358A7"/>
                </a:solidFill>
                <a:latin typeface="+mj-lt"/>
              </a:rPr>
              <a:t>Highes</a:t>
            </a:r>
            <a:r>
              <a:rPr lang="de-DE" sz="1700" i="0" dirty="0" smtClean="0">
                <a:solidFill>
                  <a:srgbClr val="2358A7"/>
                </a:solidFill>
                <a:latin typeface="+mj-lt"/>
              </a:rPr>
              <a:t> </a:t>
            </a:r>
            <a:r>
              <a:rPr lang="de-DE" sz="1700" i="0" dirty="0" err="1" smtClean="0">
                <a:solidFill>
                  <a:srgbClr val="2358A7"/>
                </a:solidFill>
                <a:latin typeface="+mj-lt"/>
              </a:rPr>
              <a:t>priority</a:t>
            </a:r>
            <a:r>
              <a:rPr lang="de-DE" sz="1700" i="0" dirty="0" smtClean="0">
                <a:solidFill>
                  <a:srgbClr val="2358A7"/>
                </a:solidFill>
                <a:latin typeface="+mj-lt"/>
              </a:rPr>
              <a:t>: Customer </a:t>
            </a:r>
            <a:r>
              <a:rPr lang="de-DE" sz="1700" i="0" dirty="0" err="1" smtClean="0">
                <a:solidFill>
                  <a:srgbClr val="2358A7"/>
                </a:solidFill>
                <a:latin typeface="+mj-lt"/>
              </a:rPr>
              <a:t>Satisfaction</a:t>
            </a:r>
            <a:endParaRPr lang="de-DE" sz="1700" i="0" dirty="0">
              <a:solidFill>
                <a:srgbClr val="2358A7"/>
              </a:solidFill>
              <a:latin typeface="+mj-lt"/>
            </a:endParaRPr>
          </a:p>
          <a:p>
            <a:pPr marL="473075" lvl="1" defTabSz="631825">
              <a:spcBef>
                <a:spcPct val="20000"/>
              </a:spcBef>
              <a:buSzPct val="70000"/>
              <a:buFont typeface="Wingdings" pitchFamily="2" charset="2"/>
              <a:buChar char="n"/>
            </a:pPr>
            <a:r>
              <a:rPr lang="de-DE" sz="1500" dirty="0" err="1">
                <a:solidFill>
                  <a:schemeClr val="accent2"/>
                </a:solidFill>
                <a:latin typeface="+mj-lt"/>
              </a:rPr>
              <a:t>early</a:t>
            </a:r>
            <a:r>
              <a:rPr lang="de-DE" sz="1500" dirty="0">
                <a:solidFill>
                  <a:schemeClr val="accent2"/>
                </a:solidFill>
                <a:latin typeface="+mj-lt"/>
              </a:rPr>
              <a:t> </a:t>
            </a:r>
            <a:r>
              <a:rPr lang="de-DE" sz="1500" dirty="0" err="1">
                <a:solidFill>
                  <a:schemeClr val="accent2"/>
                </a:solidFill>
                <a:latin typeface="+mj-lt"/>
              </a:rPr>
              <a:t>and</a:t>
            </a:r>
            <a:r>
              <a:rPr lang="de-DE" sz="1500" dirty="0">
                <a:solidFill>
                  <a:schemeClr val="accent2"/>
                </a:solidFill>
                <a:latin typeface="+mj-lt"/>
              </a:rPr>
              <a:t> </a:t>
            </a:r>
            <a:r>
              <a:rPr lang="de-DE" sz="1500" dirty="0" err="1">
                <a:solidFill>
                  <a:schemeClr val="accent2"/>
                </a:solidFill>
                <a:latin typeface="+mj-lt"/>
              </a:rPr>
              <a:t>continuous</a:t>
            </a:r>
            <a:r>
              <a:rPr lang="de-DE" sz="1500" dirty="0">
                <a:solidFill>
                  <a:schemeClr val="accent2"/>
                </a:solidFill>
                <a:latin typeface="+mj-lt"/>
              </a:rPr>
              <a:t> </a:t>
            </a:r>
            <a:r>
              <a:rPr lang="de-DE" sz="1500" dirty="0" err="1" smtClean="0">
                <a:solidFill>
                  <a:schemeClr val="accent2"/>
                </a:solidFill>
                <a:latin typeface="+mj-lt"/>
              </a:rPr>
              <a:t>delivery</a:t>
            </a:r>
            <a:r>
              <a:rPr lang="de-DE" sz="1500" dirty="0" smtClean="0">
                <a:solidFill>
                  <a:schemeClr val="accent2"/>
                </a:solidFill>
                <a:latin typeface="+mj-lt"/>
              </a:rPr>
              <a:t> </a:t>
            </a:r>
            <a:r>
              <a:rPr lang="de-DE" sz="1500" dirty="0" err="1" smtClean="0">
                <a:solidFill>
                  <a:schemeClr val="accent2"/>
                </a:solidFill>
                <a:latin typeface="+mj-lt"/>
              </a:rPr>
              <a:t>of</a:t>
            </a:r>
            <a:r>
              <a:rPr lang="de-DE" sz="1500" dirty="0" smtClean="0">
                <a:solidFill>
                  <a:schemeClr val="accent2"/>
                </a:solidFill>
                <a:latin typeface="+mj-lt"/>
              </a:rPr>
              <a:t> </a:t>
            </a:r>
            <a:r>
              <a:rPr lang="de-DE" sz="1500" dirty="0" err="1">
                <a:solidFill>
                  <a:schemeClr val="accent2"/>
                </a:solidFill>
                <a:latin typeface="+mj-lt"/>
              </a:rPr>
              <a:t>valuable</a:t>
            </a:r>
            <a:r>
              <a:rPr lang="de-DE" sz="1500" dirty="0">
                <a:solidFill>
                  <a:schemeClr val="accent2"/>
                </a:solidFill>
                <a:latin typeface="+mj-lt"/>
              </a:rPr>
              <a:t> </a:t>
            </a:r>
            <a:r>
              <a:rPr lang="de-DE" sz="1500" dirty="0" err="1" smtClean="0">
                <a:solidFill>
                  <a:schemeClr val="accent2"/>
                </a:solidFill>
                <a:latin typeface="+mj-lt"/>
              </a:rPr>
              <a:t>software</a:t>
            </a:r>
            <a:endParaRPr lang="de-DE" sz="1500" dirty="0" smtClean="0">
              <a:solidFill>
                <a:schemeClr val="accent2"/>
              </a:solidFill>
              <a:latin typeface="+mj-lt"/>
            </a:endParaRPr>
          </a:p>
          <a:p>
            <a:pPr marL="15875" defTabSz="631825">
              <a:spcBef>
                <a:spcPct val="20000"/>
              </a:spcBef>
              <a:buSzPct val="70000"/>
              <a:buFont typeface="Wingdings" pitchFamily="2" charset="2"/>
              <a:buChar char="n"/>
            </a:pPr>
            <a:r>
              <a:rPr lang="de-DE" sz="1700" i="0" dirty="0" err="1" smtClean="0">
                <a:solidFill>
                  <a:srgbClr val="2358A7"/>
                </a:solidFill>
                <a:latin typeface="+mj-lt"/>
              </a:rPr>
              <a:t>Simplicity</a:t>
            </a:r>
            <a:endParaRPr lang="de-DE" sz="1700" i="0" dirty="0">
              <a:solidFill>
                <a:srgbClr val="2358A7"/>
              </a:solidFill>
              <a:latin typeface="+mj-lt"/>
            </a:endParaRPr>
          </a:p>
          <a:p>
            <a:pPr marL="473075" lvl="1" algn="l" defTabSz="631825">
              <a:spcBef>
                <a:spcPct val="20000"/>
              </a:spcBef>
              <a:buSzPct val="70000"/>
              <a:buFont typeface="Wingdings" pitchFamily="2" charset="2"/>
              <a:buChar char="n"/>
            </a:pPr>
            <a:r>
              <a:rPr lang="de-DE" sz="1500" i="0" dirty="0" err="1" smtClean="0">
                <a:solidFill>
                  <a:schemeClr val="accent2"/>
                </a:solidFill>
                <a:latin typeface="+mj-lt"/>
              </a:rPr>
              <a:t>Avoid</a:t>
            </a:r>
            <a:r>
              <a:rPr lang="de-DE" sz="1500" i="0" dirty="0" smtClean="0">
                <a:solidFill>
                  <a:schemeClr val="accent2"/>
                </a:solidFill>
                <a:latin typeface="+mj-lt"/>
              </a:rPr>
              <a:t> </a:t>
            </a:r>
            <a:r>
              <a:rPr lang="de-DE" sz="1500" i="0" dirty="0" err="1" smtClean="0">
                <a:solidFill>
                  <a:schemeClr val="accent2"/>
                </a:solidFill>
                <a:latin typeface="+mj-lt"/>
              </a:rPr>
              <a:t>unnecessary</a:t>
            </a:r>
            <a:r>
              <a:rPr lang="de-DE" sz="1500" i="0" dirty="0" smtClean="0">
                <a:solidFill>
                  <a:schemeClr val="accent2"/>
                </a:solidFill>
                <a:latin typeface="+mj-lt"/>
              </a:rPr>
              <a:t> </a:t>
            </a:r>
            <a:r>
              <a:rPr lang="de-DE" sz="1500" i="0" dirty="0" err="1" smtClean="0">
                <a:solidFill>
                  <a:schemeClr val="accent2"/>
                </a:solidFill>
                <a:latin typeface="+mj-lt"/>
              </a:rPr>
              <a:t>work</a:t>
            </a:r>
            <a:endParaRPr lang="de-DE" sz="1500" i="0" dirty="0">
              <a:latin typeface="+mj-lt"/>
            </a:endParaRPr>
          </a:p>
          <a:p>
            <a:pPr marL="155575" indent="-155575" algn="l" defTabSz="631825">
              <a:spcBef>
                <a:spcPct val="50000"/>
              </a:spcBef>
              <a:buSzPct val="80000"/>
              <a:buFont typeface="Wingdings" pitchFamily="2" charset="2"/>
              <a:buChar char="l"/>
            </a:pPr>
            <a:r>
              <a:rPr lang="de-DE" sz="1700" dirty="0" smtClean="0">
                <a:solidFill>
                  <a:srgbClr val="2358A7"/>
                </a:solidFill>
                <a:latin typeface="+mj-lt"/>
              </a:rPr>
              <a:t>Even </a:t>
            </a:r>
            <a:r>
              <a:rPr lang="de-DE" sz="1700" dirty="0" err="1" smtClean="0">
                <a:solidFill>
                  <a:srgbClr val="2358A7"/>
                </a:solidFill>
                <a:latin typeface="+mj-lt"/>
              </a:rPr>
              <a:t>late</a:t>
            </a:r>
            <a:r>
              <a:rPr lang="de-DE" sz="1700" dirty="0" smtClean="0">
                <a:solidFill>
                  <a:srgbClr val="2358A7"/>
                </a:solidFill>
                <a:latin typeface="+mj-lt"/>
              </a:rPr>
              <a:t> </a:t>
            </a:r>
            <a:r>
              <a:rPr lang="de-DE" sz="1700" dirty="0" err="1" smtClean="0">
                <a:solidFill>
                  <a:srgbClr val="2358A7"/>
                </a:solidFill>
                <a:latin typeface="+mj-lt"/>
              </a:rPr>
              <a:t>changes</a:t>
            </a:r>
            <a:r>
              <a:rPr lang="de-DE" sz="1700" dirty="0" smtClean="0">
                <a:solidFill>
                  <a:srgbClr val="2358A7"/>
                </a:solidFill>
                <a:latin typeface="+mj-lt"/>
              </a:rPr>
              <a:t> </a:t>
            </a:r>
            <a:r>
              <a:rPr lang="de-DE" sz="1700" dirty="0" err="1" smtClean="0">
                <a:solidFill>
                  <a:srgbClr val="2358A7"/>
                </a:solidFill>
                <a:latin typeface="+mj-lt"/>
              </a:rPr>
              <a:t>are</a:t>
            </a:r>
            <a:r>
              <a:rPr lang="de-DE" sz="1700" dirty="0" smtClean="0">
                <a:solidFill>
                  <a:srgbClr val="2358A7"/>
                </a:solidFill>
                <a:latin typeface="+mj-lt"/>
              </a:rPr>
              <a:t> </a:t>
            </a:r>
            <a:r>
              <a:rPr lang="de-DE" sz="1700" dirty="0" err="1" smtClean="0">
                <a:solidFill>
                  <a:srgbClr val="2358A7"/>
                </a:solidFill>
                <a:latin typeface="+mj-lt"/>
              </a:rPr>
              <a:t>welcome</a:t>
            </a:r>
            <a:endParaRPr lang="de-DE" sz="1700" i="0" dirty="0">
              <a:solidFill>
                <a:srgbClr val="2358A7"/>
              </a:solidFill>
              <a:latin typeface="+mj-lt"/>
            </a:endParaRPr>
          </a:p>
          <a:p>
            <a:pPr marL="473075" lvl="1" algn="l" defTabSz="631825">
              <a:spcBef>
                <a:spcPct val="20000"/>
              </a:spcBef>
              <a:buSzPct val="70000"/>
              <a:buFont typeface="Wingdings" pitchFamily="2" charset="2"/>
              <a:buChar char="n"/>
            </a:pPr>
            <a:r>
              <a:rPr lang="de-DE" sz="1500" i="0" dirty="0" err="1" smtClean="0">
                <a:solidFill>
                  <a:schemeClr val="accent2"/>
                </a:solidFill>
                <a:latin typeface="+mj-lt"/>
              </a:rPr>
              <a:t>Imply</a:t>
            </a:r>
            <a:r>
              <a:rPr lang="de-DE" sz="1500" i="0" dirty="0" smtClean="0">
                <a:solidFill>
                  <a:schemeClr val="accent2"/>
                </a:solidFill>
                <a:latin typeface="+mj-lt"/>
              </a:rPr>
              <a:t> </a:t>
            </a:r>
            <a:r>
              <a:rPr lang="de-DE" sz="1500" i="0" dirty="0" err="1" smtClean="0">
                <a:solidFill>
                  <a:schemeClr val="accent2"/>
                </a:solidFill>
                <a:latin typeface="+mj-lt"/>
              </a:rPr>
              <a:t>improved</a:t>
            </a:r>
            <a:r>
              <a:rPr lang="de-DE" sz="1500" i="0" dirty="0" smtClean="0">
                <a:solidFill>
                  <a:schemeClr val="accent2"/>
                </a:solidFill>
                <a:latin typeface="+mj-lt"/>
              </a:rPr>
              <a:t> </a:t>
            </a:r>
            <a:r>
              <a:rPr lang="de-DE" sz="1500" i="0" dirty="0" err="1" smtClean="0">
                <a:solidFill>
                  <a:schemeClr val="accent2"/>
                </a:solidFill>
                <a:latin typeface="+mj-lt"/>
              </a:rPr>
              <a:t>service</a:t>
            </a:r>
            <a:r>
              <a:rPr lang="de-DE" sz="1500" i="0" dirty="0" smtClean="0">
                <a:solidFill>
                  <a:schemeClr val="accent2"/>
                </a:solidFill>
                <a:latin typeface="+mj-lt"/>
              </a:rPr>
              <a:t> </a:t>
            </a:r>
            <a:r>
              <a:rPr lang="de-DE" sz="1500" i="0" dirty="0" err="1" smtClean="0">
                <a:solidFill>
                  <a:schemeClr val="accent2"/>
                </a:solidFill>
                <a:latin typeface="+mj-lt"/>
              </a:rPr>
              <a:t>to</a:t>
            </a:r>
            <a:r>
              <a:rPr lang="de-DE" sz="1500" i="0" dirty="0" smtClean="0">
                <a:solidFill>
                  <a:schemeClr val="accent2"/>
                </a:solidFill>
                <a:latin typeface="+mj-lt"/>
              </a:rPr>
              <a:t> </a:t>
            </a:r>
            <a:r>
              <a:rPr lang="de-DE" sz="1500" i="0" dirty="0" err="1" smtClean="0">
                <a:solidFill>
                  <a:schemeClr val="accent2"/>
                </a:solidFill>
                <a:latin typeface="+mj-lt"/>
              </a:rPr>
              <a:t>customer</a:t>
            </a:r>
            <a:endParaRPr lang="de-DE" sz="1500" i="0" dirty="0">
              <a:solidFill>
                <a:schemeClr val="accent2"/>
              </a:solidFill>
              <a:latin typeface="+mj-lt"/>
            </a:endParaRPr>
          </a:p>
          <a:p>
            <a:pPr marL="155575" indent="-155575" algn="l" defTabSz="631825">
              <a:spcBef>
                <a:spcPct val="50000"/>
              </a:spcBef>
              <a:buSzPct val="80000"/>
              <a:buFont typeface="Wingdings" pitchFamily="2" charset="2"/>
              <a:buChar char="l"/>
            </a:pPr>
            <a:r>
              <a:rPr lang="de-DE" sz="1700" i="0" dirty="0">
                <a:solidFill>
                  <a:srgbClr val="2358A7"/>
                </a:solidFill>
                <a:latin typeface="+mj-lt"/>
              </a:rPr>
              <a:t>...</a:t>
            </a:r>
            <a:endParaRPr lang="de-DE" sz="1200" i="0" dirty="0">
              <a:solidFill>
                <a:srgbClr val="2358A7"/>
              </a:solidFill>
              <a:latin typeface="+mj-lt"/>
            </a:endParaRPr>
          </a:p>
          <a:p>
            <a:pPr marL="155575" indent="-155575" algn="l" defTabSz="631825">
              <a:spcBef>
                <a:spcPct val="50000"/>
              </a:spcBef>
              <a:buSzPct val="80000"/>
              <a:buFont typeface="Wingdings" pitchFamily="2" charset="2"/>
              <a:buChar char="l"/>
            </a:pPr>
            <a:r>
              <a:rPr lang="de-DE" sz="1700" i="0" dirty="0" err="1" smtClean="0">
                <a:solidFill>
                  <a:srgbClr val="2358A7"/>
                </a:solidFill>
                <a:latin typeface="+mj-lt"/>
              </a:rPr>
              <a:t>Direct</a:t>
            </a:r>
            <a:r>
              <a:rPr lang="de-DE" sz="1700" i="0" dirty="0" smtClean="0">
                <a:solidFill>
                  <a:srgbClr val="2358A7"/>
                </a:solidFill>
                <a:latin typeface="+mj-lt"/>
              </a:rPr>
              <a:t> face-</a:t>
            </a:r>
            <a:r>
              <a:rPr lang="de-DE" sz="1700" i="0" dirty="0" err="1" smtClean="0">
                <a:solidFill>
                  <a:srgbClr val="2358A7"/>
                </a:solidFill>
                <a:latin typeface="+mj-lt"/>
              </a:rPr>
              <a:t>to</a:t>
            </a:r>
            <a:r>
              <a:rPr lang="de-DE" sz="1700" i="0" dirty="0" smtClean="0">
                <a:solidFill>
                  <a:srgbClr val="2358A7"/>
                </a:solidFill>
                <a:latin typeface="+mj-lt"/>
              </a:rPr>
              <a:t>-face </a:t>
            </a:r>
            <a:r>
              <a:rPr lang="de-DE" sz="1700" i="0" dirty="0" err="1" smtClean="0">
                <a:solidFill>
                  <a:srgbClr val="2358A7"/>
                </a:solidFill>
                <a:latin typeface="+mj-lt"/>
              </a:rPr>
              <a:t>communication</a:t>
            </a:r>
            <a:endParaRPr lang="de-DE" sz="1700" i="0" dirty="0">
              <a:solidFill>
                <a:srgbClr val="2358A7"/>
              </a:solidFill>
              <a:latin typeface="+mj-lt"/>
            </a:endParaRPr>
          </a:p>
          <a:p>
            <a:pPr marL="473075" lvl="1" algn="l" defTabSz="631825">
              <a:spcBef>
                <a:spcPct val="20000"/>
              </a:spcBef>
              <a:buSzPct val="70000"/>
              <a:buFont typeface="Wingdings" pitchFamily="2" charset="2"/>
              <a:buChar char="n"/>
            </a:pPr>
            <a:r>
              <a:rPr lang="de-DE" sz="1500" i="0" dirty="0" smtClean="0">
                <a:solidFill>
                  <a:schemeClr val="accent2"/>
                </a:solidFill>
                <a:latin typeface="+mj-lt"/>
              </a:rPr>
              <a:t>Best </a:t>
            </a:r>
            <a:r>
              <a:rPr lang="de-DE" sz="1500" i="0" dirty="0" err="1" smtClean="0">
                <a:solidFill>
                  <a:schemeClr val="accent2"/>
                </a:solidFill>
                <a:latin typeface="+mj-lt"/>
              </a:rPr>
              <a:t>way</a:t>
            </a:r>
            <a:r>
              <a:rPr lang="de-DE" sz="1500" i="0" dirty="0" smtClean="0">
                <a:solidFill>
                  <a:schemeClr val="accent2"/>
                </a:solidFill>
                <a:latin typeface="+mj-lt"/>
              </a:rPr>
              <a:t> </a:t>
            </a:r>
            <a:r>
              <a:rPr lang="de-DE" sz="1500" i="0" dirty="0" err="1" smtClean="0">
                <a:solidFill>
                  <a:schemeClr val="accent2"/>
                </a:solidFill>
                <a:latin typeface="+mj-lt"/>
              </a:rPr>
              <a:t>to</a:t>
            </a:r>
            <a:r>
              <a:rPr lang="de-DE" sz="1500" i="0" dirty="0" smtClean="0">
                <a:solidFill>
                  <a:schemeClr val="accent2"/>
                </a:solidFill>
                <a:latin typeface="+mj-lt"/>
              </a:rPr>
              <a:t> </a:t>
            </a:r>
            <a:r>
              <a:rPr lang="de-DE" sz="1500" i="0" dirty="0" err="1" smtClean="0">
                <a:solidFill>
                  <a:schemeClr val="accent2"/>
                </a:solidFill>
                <a:latin typeface="+mj-lt"/>
              </a:rPr>
              <a:t>exchange</a:t>
            </a:r>
            <a:r>
              <a:rPr lang="de-DE" sz="1500" i="0" dirty="0" smtClean="0">
                <a:solidFill>
                  <a:schemeClr val="accent2"/>
                </a:solidFill>
                <a:latin typeface="+mj-lt"/>
              </a:rPr>
              <a:t> </a:t>
            </a:r>
            <a:r>
              <a:rPr lang="de-DE" sz="1500" i="0" dirty="0" err="1" smtClean="0">
                <a:solidFill>
                  <a:schemeClr val="accent2"/>
                </a:solidFill>
                <a:latin typeface="+mj-lt"/>
              </a:rPr>
              <a:t>information</a:t>
            </a:r>
            <a:endParaRPr lang="de-DE" sz="1500" i="0" dirty="0">
              <a:latin typeface="+mj-lt"/>
            </a:endParaRPr>
          </a:p>
          <a:p>
            <a:pPr marL="155575" indent="-155575" algn="l" defTabSz="631825">
              <a:spcBef>
                <a:spcPct val="50000"/>
              </a:spcBef>
              <a:buSzPct val="80000"/>
              <a:buFont typeface="Wingdings" pitchFamily="2" charset="2"/>
              <a:buChar char="l"/>
            </a:pPr>
            <a:r>
              <a:rPr lang="de-DE" sz="1700" i="0" dirty="0" smtClean="0">
                <a:solidFill>
                  <a:srgbClr val="2358A7"/>
                </a:solidFill>
                <a:latin typeface="+mj-lt"/>
              </a:rPr>
              <a:t>Regular </a:t>
            </a:r>
            <a:r>
              <a:rPr lang="de-DE" sz="1700" dirty="0" err="1" smtClean="0">
                <a:solidFill>
                  <a:srgbClr val="2358A7"/>
                </a:solidFill>
                <a:latin typeface="+mj-lt"/>
              </a:rPr>
              <a:t>reflection</a:t>
            </a:r>
            <a:r>
              <a:rPr lang="de-DE" sz="1700" dirty="0" smtClean="0">
                <a:solidFill>
                  <a:srgbClr val="2358A7"/>
                </a:solidFill>
                <a:latin typeface="+mj-lt"/>
              </a:rPr>
              <a:t> on </a:t>
            </a:r>
            <a:r>
              <a:rPr lang="de-DE" sz="1700" dirty="0" err="1" smtClean="0">
                <a:solidFill>
                  <a:srgbClr val="2358A7"/>
                </a:solidFill>
                <a:latin typeface="+mj-lt"/>
              </a:rPr>
              <a:t>how</a:t>
            </a:r>
            <a:r>
              <a:rPr lang="de-DE" sz="1700" dirty="0" smtClean="0">
                <a:solidFill>
                  <a:srgbClr val="2358A7"/>
                </a:solidFill>
                <a:latin typeface="+mj-lt"/>
              </a:rPr>
              <a:t> </a:t>
            </a:r>
            <a:r>
              <a:rPr lang="de-DE" sz="1700" dirty="0" err="1" smtClean="0">
                <a:solidFill>
                  <a:srgbClr val="2358A7"/>
                </a:solidFill>
                <a:latin typeface="+mj-lt"/>
              </a:rPr>
              <a:t>to</a:t>
            </a:r>
            <a:r>
              <a:rPr lang="de-DE" sz="1700" dirty="0" smtClean="0">
                <a:solidFill>
                  <a:srgbClr val="2358A7"/>
                </a:solidFill>
                <a:latin typeface="+mj-lt"/>
              </a:rPr>
              <a:t> </a:t>
            </a:r>
            <a:r>
              <a:rPr lang="de-DE" sz="1700" dirty="0" err="1" smtClean="0">
                <a:solidFill>
                  <a:srgbClr val="2358A7"/>
                </a:solidFill>
                <a:latin typeface="+mj-lt"/>
              </a:rPr>
              <a:t>become</a:t>
            </a:r>
            <a:r>
              <a:rPr lang="de-DE" sz="1700" dirty="0" smtClean="0">
                <a:solidFill>
                  <a:srgbClr val="2358A7"/>
                </a:solidFill>
                <a:latin typeface="+mj-lt"/>
              </a:rPr>
              <a:t> </a:t>
            </a:r>
            <a:r>
              <a:rPr lang="de-DE" sz="1700" dirty="0" err="1" smtClean="0">
                <a:solidFill>
                  <a:srgbClr val="2358A7"/>
                </a:solidFill>
                <a:latin typeface="+mj-lt"/>
              </a:rPr>
              <a:t>more</a:t>
            </a:r>
            <a:r>
              <a:rPr lang="de-DE" sz="1700" dirty="0" smtClean="0">
                <a:solidFill>
                  <a:srgbClr val="2358A7"/>
                </a:solidFill>
                <a:latin typeface="+mj-lt"/>
              </a:rPr>
              <a:t> </a:t>
            </a:r>
            <a:r>
              <a:rPr lang="de-DE" sz="1700" dirty="0" err="1" smtClean="0">
                <a:solidFill>
                  <a:srgbClr val="2358A7"/>
                </a:solidFill>
                <a:latin typeface="+mj-lt"/>
              </a:rPr>
              <a:t>effective</a:t>
            </a:r>
            <a:endParaRPr lang="de-DE" sz="1700" i="0" dirty="0">
              <a:solidFill>
                <a:srgbClr val="2358A7"/>
              </a:solidFill>
              <a:latin typeface="+mj-lt"/>
            </a:endParaRPr>
          </a:p>
          <a:p>
            <a:pPr marL="473075" lvl="1" algn="l" defTabSz="631825">
              <a:spcBef>
                <a:spcPct val="50000"/>
              </a:spcBef>
              <a:buSzPct val="70000"/>
              <a:buFont typeface="Wingdings" pitchFamily="2" charset="2"/>
              <a:buChar char="n"/>
            </a:pPr>
            <a:r>
              <a:rPr lang="de-DE" sz="1600" i="0" dirty="0">
                <a:solidFill>
                  <a:schemeClr val="accent2"/>
                </a:solidFill>
                <a:latin typeface="+mj-lt"/>
              </a:rPr>
              <a:t>Feedback </a:t>
            </a:r>
            <a:r>
              <a:rPr lang="de-DE" sz="1600" i="0" dirty="0" smtClean="0">
                <a:solidFill>
                  <a:schemeClr val="accent2"/>
                </a:solidFill>
                <a:latin typeface="+mj-lt"/>
              </a:rPr>
              <a:t>on </a:t>
            </a:r>
            <a:r>
              <a:rPr lang="de-DE" sz="1600" i="0" dirty="0" err="1" smtClean="0">
                <a:solidFill>
                  <a:schemeClr val="accent2"/>
                </a:solidFill>
                <a:latin typeface="+mj-lt"/>
              </a:rPr>
              <a:t>several</a:t>
            </a:r>
            <a:r>
              <a:rPr lang="de-DE" sz="1600" i="0" dirty="0" smtClean="0">
                <a:solidFill>
                  <a:schemeClr val="accent2"/>
                </a:solidFill>
                <a:latin typeface="+mj-lt"/>
              </a:rPr>
              <a:t> </a:t>
            </a:r>
            <a:r>
              <a:rPr lang="de-DE" sz="1600" i="0" dirty="0" err="1" smtClean="0">
                <a:solidFill>
                  <a:schemeClr val="accent2"/>
                </a:solidFill>
                <a:latin typeface="+mj-lt"/>
              </a:rPr>
              <a:t>levels</a:t>
            </a:r>
            <a:endParaRPr lang="de-DE" sz="1600" i="0" dirty="0">
              <a:solidFill>
                <a:schemeClr val="accent2"/>
              </a:solidFill>
              <a:latin typeface="+mj-lt"/>
            </a:endParaRPr>
          </a:p>
          <a:p>
            <a:pPr marL="155575" indent="-155575" defTabSz="631825"/>
            <a:endParaRPr lang="de-DE" sz="1500" i="0" dirty="0">
              <a:solidFill>
                <a:schemeClr val="accent2"/>
              </a:solidFill>
              <a:latin typeface="+mj-lt"/>
            </a:endParaRPr>
          </a:p>
        </p:txBody>
      </p:sp>
      <p:sp>
        <p:nvSpPr>
          <p:cNvPr id="32776" name="Line 9"/>
          <p:cNvSpPr>
            <a:spLocks noChangeShapeType="1"/>
          </p:cNvSpPr>
          <p:nvPr/>
        </p:nvSpPr>
        <p:spPr bwMode="auto">
          <a:xfrm>
            <a:off x="2093913" y="3592513"/>
            <a:ext cx="862012" cy="0"/>
          </a:xfrm>
          <a:prstGeom prst="line">
            <a:avLst/>
          </a:prstGeom>
          <a:noFill/>
          <a:ln w="6350">
            <a:solidFill>
              <a:schemeClr val="tx1"/>
            </a:solidFill>
            <a:round/>
            <a:headEnd/>
            <a:tailEnd/>
          </a:ln>
        </p:spPr>
        <p:txBody>
          <a:bodyPr wrap="none" anchor="ctr" anchorCtr="1"/>
          <a:lstStyle/>
          <a:p>
            <a:endParaRPr lang="de-DE">
              <a:latin typeface="+mj-lt"/>
            </a:endParaRPr>
          </a:p>
        </p:txBody>
      </p:sp>
      <p:sp>
        <p:nvSpPr>
          <p:cNvPr id="1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1767789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533256"/>
                                        </p:tgtEl>
                                        <p:attrNameLst>
                                          <p:attrName>style.visibility</p:attrName>
                                        </p:attrNameLst>
                                      </p:cBhvr>
                                      <p:to>
                                        <p:strVal val="visible"/>
                                      </p:to>
                                    </p:set>
                                    <p:anim calcmode="lin" valueType="num">
                                      <p:cBhvr>
                                        <p:cTn id="7" dur="500" fill="hold"/>
                                        <p:tgtEl>
                                          <p:spTgt spid="4533256"/>
                                        </p:tgtEl>
                                        <p:attrNameLst>
                                          <p:attrName>ppt_x</p:attrName>
                                        </p:attrNameLst>
                                      </p:cBhvr>
                                      <p:tavLst>
                                        <p:tav tm="0">
                                          <p:val>
                                            <p:strVal val="#ppt_x-#ppt_w/2"/>
                                          </p:val>
                                        </p:tav>
                                        <p:tav tm="100000">
                                          <p:val>
                                            <p:strVal val="#ppt_x"/>
                                          </p:val>
                                        </p:tav>
                                      </p:tavLst>
                                    </p:anim>
                                    <p:anim calcmode="lin" valueType="num">
                                      <p:cBhvr>
                                        <p:cTn id="8" dur="500" fill="hold"/>
                                        <p:tgtEl>
                                          <p:spTgt spid="4533256"/>
                                        </p:tgtEl>
                                        <p:attrNameLst>
                                          <p:attrName>ppt_y</p:attrName>
                                        </p:attrNameLst>
                                      </p:cBhvr>
                                      <p:tavLst>
                                        <p:tav tm="0">
                                          <p:val>
                                            <p:strVal val="#ppt_y"/>
                                          </p:val>
                                        </p:tav>
                                        <p:tav tm="100000">
                                          <p:val>
                                            <p:strVal val="#ppt_y"/>
                                          </p:val>
                                        </p:tav>
                                      </p:tavLst>
                                    </p:anim>
                                    <p:anim calcmode="lin" valueType="num">
                                      <p:cBhvr>
                                        <p:cTn id="9" dur="500" fill="hold"/>
                                        <p:tgtEl>
                                          <p:spTgt spid="4533256"/>
                                        </p:tgtEl>
                                        <p:attrNameLst>
                                          <p:attrName>ppt_w</p:attrName>
                                        </p:attrNameLst>
                                      </p:cBhvr>
                                      <p:tavLst>
                                        <p:tav tm="0">
                                          <p:val>
                                            <p:fltVal val="0"/>
                                          </p:val>
                                        </p:tav>
                                        <p:tav tm="100000">
                                          <p:val>
                                            <p:strVal val="#ppt_w"/>
                                          </p:val>
                                        </p:tav>
                                      </p:tavLst>
                                    </p:anim>
                                    <p:anim calcmode="lin" valueType="num">
                                      <p:cBhvr>
                                        <p:cTn id="10" dur="500" fill="hold"/>
                                        <p:tgtEl>
                                          <p:spTgt spid="453325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3256"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1" name="Rectangle 11"/>
          <p:cNvSpPr>
            <a:spLocks noGrp="1" noChangeArrowheads="1"/>
          </p:cNvSpPr>
          <p:nvPr>
            <p:ph type="title"/>
          </p:nvPr>
        </p:nvSpPr>
        <p:spPr/>
        <p:txBody>
          <a:bodyPr>
            <a:normAutofit fontScale="90000"/>
          </a:bodyPr>
          <a:lstStyle/>
          <a:p>
            <a:pPr eaLnBrk="1" hangingPunct="1"/>
            <a:r>
              <a:rPr lang="de-DE" dirty="0" err="1" smtClean="0"/>
              <a:t>eXtreme</a:t>
            </a:r>
            <a:r>
              <a:rPr lang="de-DE" dirty="0" smtClean="0"/>
              <a:t> </a:t>
            </a:r>
            <a:br>
              <a:rPr lang="de-DE" dirty="0" smtClean="0"/>
            </a:br>
            <a:r>
              <a:rPr lang="de-DE" dirty="0" err="1" smtClean="0"/>
              <a:t>Programming</a:t>
            </a:r>
            <a:endParaRPr lang="de-DE" dirty="0" smtClean="0"/>
          </a:p>
        </p:txBody>
      </p:sp>
      <p:sp>
        <p:nvSpPr>
          <p:cNvPr id="36885" name="Rectangle 25"/>
          <p:cNvSpPr>
            <a:spLocks noGrp="1" noChangeArrowheads="1"/>
          </p:cNvSpPr>
          <p:nvPr>
            <p:ph sz="half" idx="1"/>
          </p:nvPr>
        </p:nvSpPr>
        <p:spPr>
          <a:xfrm>
            <a:off x="4751451" y="1119844"/>
            <a:ext cx="4359275" cy="1519237"/>
          </a:xfrm>
        </p:spPr>
        <p:txBody>
          <a:bodyPr/>
          <a:lstStyle/>
          <a:p>
            <a:pPr eaLnBrk="1" hangingPunct="1"/>
            <a:r>
              <a:rPr lang="de-DE" sz="2000" dirty="0" err="1" smtClean="0"/>
              <a:t>Praktices</a:t>
            </a:r>
            <a:endParaRPr lang="de-DE" sz="2000" dirty="0" smtClean="0"/>
          </a:p>
          <a:p>
            <a:pPr lvl="1" eaLnBrk="1" hangingPunct="1"/>
            <a:r>
              <a:rPr lang="de-DE" sz="1800" dirty="0" err="1" smtClean="0">
                <a:ea typeface="ＭＳ Ｐゴシック" pitchFamily="-107" charset="-128"/>
              </a:rPr>
              <a:t>Interact</a:t>
            </a:r>
            <a:r>
              <a:rPr lang="de-DE" sz="1800" dirty="0" smtClean="0">
                <a:ea typeface="ＭＳ Ｐゴシック" pitchFamily="-107" charset="-128"/>
              </a:rPr>
              <a:t> </a:t>
            </a:r>
            <a:r>
              <a:rPr lang="de-DE" sz="1800" dirty="0" err="1" smtClean="0">
                <a:ea typeface="ＭＳ Ｐゴシック" pitchFamily="-107" charset="-128"/>
              </a:rPr>
              <a:t>and</a:t>
            </a:r>
            <a:r>
              <a:rPr lang="de-DE" sz="1800" dirty="0" smtClean="0">
                <a:ea typeface="ＭＳ Ｐゴシック" pitchFamily="-107" charset="-128"/>
              </a:rPr>
              <a:t> </a:t>
            </a:r>
            <a:r>
              <a:rPr lang="de-DE" sz="1800" dirty="0" err="1" smtClean="0">
                <a:ea typeface="ＭＳ Ｐゴシック" pitchFamily="-107" charset="-128"/>
              </a:rPr>
              <a:t>support</a:t>
            </a:r>
            <a:r>
              <a:rPr lang="de-DE" sz="1800" dirty="0" smtClean="0">
                <a:ea typeface="ＭＳ Ｐゴシック" pitchFamily="-107" charset="-128"/>
              </a:rPr>
              <a:t> </a:t>
            </a:r>
            <a:r>
              <a:rPr lang="de-DE" sz="1800" dirty="0" err="1" smtClean="0">
                <a:ea typeface="ＭＳ Ｐゴシック" pitchFamily="-107" charset="-128"/>
              </a:rPr>
              <a:t>each</a:t>
            </a:r>
            <a:r>
              <a:rPr lang="de-DE" sz="1800" dirty="0" smtClean="0">
                <a:ea typeface="ＭＳ Ｐゴシック" pitchFamily="-107" charset="-128"/>
              </a:rPr>
              <a:t> </a:t>
            </a:r>
            <a:r>
              <a:rPr lang="de-DE" sz="1800" dirty="0" err="1" smtClean="0">
                <a:ea typeface="ＭＳ Ｐゴシック" pitchFamily="-107" charset="-128"/>
              </a:rPr>
              <a:t>other</a:t>
            </a:r>
            <a:r>
              <a:rPr lang="de-DE" sz="1800" dirty="0" smtClean="0">
                <a:ea typeface="ＭＳ Ｐゴシック" pitchFamily="-107" charset="-128"/>
              </a:rPr>
              <a:t> </a:t>
            </a:r>
            <a:endParaRPr lang="de-DE" sz="1800" dirty="0" smtClean="0">
              <a:ea typeface="ＭＳ Ｐゴシック" pitchFamily="-107" charset="-128"/>
            </a:endParaRPr>
          </a:p>
          <a:p>
            <a:pPr lvl="1" eaLnBrk="1" hangingPunct="1"/>
            <a:r>
              <a:rPr lang="de-DE" sz="1800" dirty="0" smtClean="0">
                <a:ea typeface="ＭＳ Ｐゴシック" pitchFamily="-107" charset="-128"/>
              </a:rPr>
              <a:t>Interplay </a:t>
            </a:r>
            <a:r>
              <a:rPr lang="de-DE" sz="1800" dirty="0" err="1" smtClean="0">
                <a:ea typeface="ＭＳ Ｐゴシック" pitchFamily="-107" charset="-128"/>
              </a:rPr>
              <a:t>of</a:t>
            </a:r>
            <a:r>
              <a:rPr lang="de-DE" sz="1800" dirty="0" smtClean="0">
                <a:ea typeface="ＭＳ Ｐゴシック" pitchFamily="-107" charset="-128"/>
              </a:rPr>
              <a:t> </a:t>
            </a:r>
            <a:r>
              <a:rPr lang="de-DE" sz="1800" dirty="0" err="1" smtClean="0">
                <a:ea typeface="ＭＳ Ｐゴシック" pitchFamily="-107" charset="-128"/>
              </a:rPr>
              <a:t>Process</a:t>
            </a:r>
            <a:r>
              <a:rPr lang="de-DE" sz="1800" dirty="0" smtClean="0">
                <a:ea typeface="ＭＳ Ｐゴシック" pitchFamily="-107" charset="-128"/>
              </a:rPr>
              <a:t>, </a:t>
            </a:r>
            <a:r>
              <a:rPr lang="de-DE" sz="1800" dirty="0" err="1" smtClean="0">
                <a:ea typeface="ＭＳ Ｐゴシック" pitchFamily="-107" charset="-128"/>
              </a:rPr>
              <a:t>Testing</a:t>
            </a:r>
            <a:r>
              <a:rPr lang="de-DE" sz="1800" dirty="0" smtClean="0">
                <a:ea typeface="ＭＳ Ｐゴシック" pitchFamily="-107" charset="-128"/>
              </a:rPr>
              <a:t>, </a:t>
            </a:r>
            <a:r>
              <a:rPr lang="de-DE" sz="1800" dirty="0" err="1" smtClean="0">
                <a:ea typeface="ＭＳ Ｐゴシック" pitchFamily="-107" charset="-128"/>
              </a:rPr>
              <a:t>and</a:t>
            </a:r>
            <a:r>
              <a:rPr lang="de-DE" sz="1800" dirty="0" smtClean="0">
                <a:ea typeface="ＭＳ Ｐゴシック" pitchFamily="-107" charset="-128"/>
              </a:rPr>
              <a:t> </a:t>
            </a:r>
            <a:r>
              <a:rPr lang="de-DE" sz="1800" dirty="0" err="1" smtClean="0">
                <a:ea typeface="ＭＳ Ｐゴシック" pitchFamily="-107" charset="-128"/>
              </a:rPr>
              <a:t>Architectural</a:t>
            </a:r>
            <a:r>
              <a:rPr lang="de-DE" sz="1800" dirty="0" smtClean="0">
                <a:ea typeface="ＭＳ Ｐゴシック" pitchFamily="-107" charset="-128"/>
              </a:rPr>
              <a:t> </a:t>
            </a:r>
            <a:r>
              <a:rPr lang="de-DE" sz="1800" dirty="0" err="1" smtClean="0">
                <a:ea typeface="ＭＳ Ｐゴシック" pitchFamily="-107" charset="-128"/>
              </a:rPr>
              <a:t>issues</a:t>
            </a:r>
            <a:endParaRPr lang="de-DE" sz="1800" dirty="0" smtClean="0">
              <a:ea typeface="ＭＳ Ｐゴシック" pitchFamily="-107" charset="-128"/>
            </a:endParaRPr>
          </a:p>
        </p:txBody>
      </p:sp>
      <p:grpSp>
        <p:nvGrpSpPr>
          <p:cNvPr id="2" name="Group 2"/>
          <p:cNvGrpSpPr>
            <a:grpSpLocks/>
          </p:cNvGrpSpPr>
          <p:nvPr/>
        </p:nvGrpSpPr>
        <p:grpSpPr bwMode="auto">
          <a:xfrm>
            <a:off x="4753265" y="3074286"/>
            <a:ext cx="2944813" cy="2938462"/>
            <a:chOff x="3600" y="2592"/>
            <a:chExt cx="2296" cy="2160"/>
          </a:xfrm>
        </p:grpSpPr>
        <p:sp>
          <p:nvSpPr>
            <p:cNvPr id="36890" name="Freeform 3"/>
            <p:cNvSpPr>
              <a:spLocks/>
            </p:cNvSpPr>
            <p:nvPr/>
          </p:nvSpPr>
          <p:spPr bwMode="auto">
            <a:xfrm>
              <a:off x="3600" y="2592"/>
              <a:ext cx="2296" cy="2160"/>
            </a:xfrm>
            <a:custGeom>
              <a:avLst/>
              <a:gdLst>
                <a:gd name="T0" fmla="*/ 2112 w 2296"/>
                <a:gd name="T1" fmla="*/ 88 h 2160"/>
                <a:gd name="T2" fmla="*/ 2256 w 2296"/>
                <a:gd name="T3" fmla="*/ 88 h 2160"/>
                <a:gd name="T4" fmla="*/ 2160 w 2296"/>
                <a:gd name="T5" fmla="*/ 616 h 2160"/>
                <a:gd name="T6" fmla="*/ 1440 w 2296"/>
                <a:gd name="T7" fmla="*/ 1960 h 2160"/>
                <a:gd name="T8" fmla="*/ 1200 w 2296"/>
                <a:gd name="T9" fmla="*/ 1816 h 2160"/>
                <a:gd name="T10" fmla="*/ 432 w 2296"/>
                <a:gd name="T11" fmla="*/ 1768 h 2160"/>
                <a:gd name="T12" fmla="*/ 192 w 2296"/>
                <a:gd name="T13" fmla="*/ 1384 h 2160"/>
                <a:gd name="T14" fmla="*/ 48 w 2296"/>
                <a:gd name="T15" fmla="*/ 856 h 2160"/>
                <a:gd name="T16" fmla="*/ 480 w 2296"/>
                <a:gd name="T17" fmla="*/ 520 h 2160"/>
                <a:gd name="T18" fmla="*/ 1008 w 2296"/>
                <a:gd name="T19" fmla="*/ 472 h 2160"/>
                <a:gd name="T20" fmla="*/ 1824 w 2296"/>
                <a:gd name="T21" fmla="*/ 88 h 2160"/>
                <a:gd name="T22" fmla="*/ 2208 w 2296"/>
                <a:gd name="T23" fmla="*/ 40 h 21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96"/>
                <a:gd name="T37" fmla="*/ 0 h 2160"/>
                <a:gd name="T38" fmla="*/ 2296 w 2296"/>
                <a:gd name="T39" fmla="*/ 2160 h 21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96" h="2160">
                  <a:moveTo>
                    <a:pt x="2112" y="88"/>
                  </a:moveTo>
                  <a:cubicBezTo>
                    <a:pt x="2180" y="44"/>
                    <a:pt x="2248" y="0"/>
                    <a:pt x="2256" y="88"/>
                  </a:cubicBezTo>
                  <a:cubicBezTo>
                    <a:pt x="2264" y="176"/>
                    <a:pt x="2296" y="304"/>
                    <a:pt x="2160" y="616"/>
                  </a:cubicBezTo>
                  <a:cubicBezTo>
                    <a:pt x="2024" y="928"/>
                    <a:pt x="1600" y="1760"/>
                    <a:pt x="1440" y="1960"/>
                  </a:cubicBezTo>
                  <a:cubicBezTo>
                    <a:pt x="1280" y="2160"/>
                    <a:pt x="1368" y="1848"/>
                    <a:pt x="1200" y="1816"/>
                  </a:cubicBezTo>
                  <a:cubicBezTo>
                    <a:pt x="1032" y="1784"/>
                    <a:pt x="600" y="1840"/>
                    <a:pt x="432" y="1768"/>
                  </a:cubicBezTo>
                  <a:cubicBezTo>
                    <a:pt x="264" y="1696"/>
                    <a:pt x="256" y="1536"/>
                    <a:pt x="192" y="1384"/>
                  </a:cubicBezTo>
                  <a:cubicBezTo>
                    <a:pt x="128" y="1232"/>
                    <a:pt x="0" y="1000"/>
                    <a:pt x="48" y="856"/>
                  </a:cubicBezTo>
                  <a:cubicBezTo>
                    <a:pt x="96" y="712"/>
                    <a:pt x="320" y="584"/>
                    <a:pt x="480" y="520"/>
                  </a:cubicBezTo>
                  <a:cubicBezTo>
                    <a:pt x="640" y="456"/>
                    <a:pt x="784" y="544"/>
                    <a:pt x="1008" y="472"/>
                  </a:cubicBezTo>
                  <a:cubicBezTo>
                    <a:pt x="1232" y="400"/>
                    <a:pt x="1624" y="160"/>
                    <a:pt x="1824" y="88"/>
                  </a:cubicBezTo>
                  <a:cubicBezTo>
                    <a:pt x="2024" y="16"/>
                    <a:pt x="2116" y="28"/>
                    <a:pt x="2208" y="40"/>
                  </a:cubicBezTo>
                </a:path>
              </a:pathLst>
            </a:custGeom>
            <a:solidFill>
              <a:srgbClr val="F5CF71"/>
            </a:solidFill>
            <a:ln w="6350">
              <a:noFill/>
              <a:round/>
              <a:headEnd/>
              <a:tailEnd/>
            </a:ln>
          </p:spPr>
          <p:txBody>
            <a:bodyPr wrap="none" anchor="ctr"/>
            <a:lstStyle/>
            <a:p>
              <a:endParaRPr lang="de-DE"/>
            </a:p>
          </p:txBody>
        </p:sp>
        <p:sp>
          <p:nvSpPr>
            <p:cNvPr id="36891" name="Text Box 4"/>
            <p:cNvSpPr txBox="1">
              <a:spLocks noChangeArrowheads="1"/>
            </p:cNvSpPr>
            <p:nvPr/>
          </p:nvSpPr>
          <p:spPr bwMode="auto">
            <a:xfrm>
              <a:off x="4388" y="3820"/>
              <a:ext cx="912" cy="22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de-DE" sz="1500" b="1" i="1" dirty="0">
                  <a:solidFill>
                    <a:schemeClr val="tx1"/>
                  </a:solidFill>
                  <a:latin typeface="+mj-lt"/>
                </a:rPr>
                <a:t>Architektur</a:t>
              </a:r>
            </a:p>
          </p:txBody>
        </p:sp>
      </p:grpSp>
      <p:grpSp>
        <p:nvGrpSpPr>
          <p:cNvPr id="3" name="Group 5"/>
          <p:cNvGrpSpPr>
            <a:grpSpLocks/>
          </p:cNvGrpSpPr>
          <p:nvPr/>
        </p:nvGrpSpPr>
        <p:grpSpPr bwMode="auto">
          <a:xfrm>
            <a:off x="1406815" y="2529773"/>
            <a:ext cx="6291263" cy="3155950"/>
            <a:chOff x="992" y="2192"/>
            <a:chExt cx="4904" cy="2320"/>
          </a:xfrm>
        </p:grpSpPr>
        <p:sp>
          <p:nvSpPr>
            <p:cNvPr id="36888" name="Freeform 6"/>
            <p:cNvSpPr>
              <a:spLocks/>
            </p:cNvSpPr>
            <p:nvPr/>
          </p:nvSpPr>
          <p:spPr bwMode="auto">
            <a:xfrm>
              <a:off x="992" y="2192"/>
              <a:ext cx="4904" cy="2320"/>
            </a:xfrm>
            <a:custGeom>
              <a:avLst/>
              <a:gdLst>
                <a:gd name="T0" fmla="*/ 640 w 4904"/>
                <a:gd name="T1" fmla="*/ 64 h 2320"/>
                <a:gd name="T2" fmla="*/ 304 w 4904"/>
                <a:gd name="T3" fmla="*/ 304 h 2320"/>
                <a:gd name="T4" fmla="*/ 16 w 4904"/>
                <a:gd name="T5" fmla="*/ 1168 h 2320"/>
                <a:gd name="T6" fmla="*/ 208 w 4904"/>
                <a:gd name="T7" fmla="*/ 2176 h 2320"/>
                <a:gd name="T8" fmla="*/ 880 w 4904"/>
                <a:gd name="T9" fmla="*/ 2032 h 2320"/>
                <a:gd name="T10" fmla="*/ 1648 w 4904"/>
                <a:gd name="T11" fmla="*/ 1936 h 2320"/>
                <a:gd name="T12" fmla="*/ 2224 w 4904"/>
                <a:gd name="T13" fmla="*/ 2032 h 2320"/>
                <a:gd name="T14" fmla="*/ 2416 w 4904"/>
                <a:gd name="T15" fmla="*/ 1696 h 2320"/>
                <a:gd name="T16" fmla="*/ 2320 w 4904"/>
                <a:gd name="T17" fmla="*/ 1360 h 2320"/>
                <a:gd name="T18" fmla="*/ 2128 w 4904"/>
                <a:gd name="T19" fmla="*/ 1024 h 2320"/>
                <a:gd name="T20" fmla="*/ 2368 w 4904"/>
                <a:gd name="T21" fmla="*/ 784 h 2320"/>
                <a:gd name="T22" fmla="*/ 3040 w 4904"/>
                <a:gd name="T23" fmla="*/ 736 h 2320"/>
                <a:gd name="T24" fmla="*/ 3520 w 4904"/>
                <a:gd name="T25" fmla="*/ 928 h 2320"/>
                <a:gd name="T26" fmla="*/ 4720 w 4904"/>
                <a:gd name="T27" fmla="*/ 448 h 2320"/>
                <a:gd name="T28" fmla="*/ 4624 w 4904"/>
                <a:gd name="T29" fmla="*/ 256 h 2320"/>
                <a:gd name="T30" fmla="*/ 3520 w 4904"/>
                <a:gd name="T31" fmla="*/ 208 h 2320"/>
                <a:gd name="T32" fmla="*/ 2128 w 4904"/>
                <a:gd name="T33" fmla="*/ 208 h 2320"/>
                <a:gd name="T34" fmla="*/ 832 w 4904"/>
                <a:gd name="T35" fmla="*/ 16 h 2320"/>
                <a:gd name="T36" fmla="*/ 496 w 4904"/>
                <a:gd name="T37" fmla="*/ 112 h 23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04"/>
                <a:gd name="T58" fmla="*/ 0 h 2320"/>
                <a:gd name="T59" fmla="*/ 4904 w 4904"/>
                <a:gd name="T60" fmla="*/ 2320 h 23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04" h="2320">
                  <a:moveTo>
                    <a:pt x="640" y="64"/>
                  </a:moveTo>
                  <a:cubicBezTo>
                    <a:pt x="524" y="92"/>
                    <a:pt x="408" y="120"/>
                    <a:pt x="304" y="304"/>
                  </a:cubicBezTo>
                  <a:cubicBezTo>
                    <a:pt x="200" y="488"/>
                    <a:pt x="32" y="856"/>
                    <a:pt x="16" y="1168"/>
                  </a:cubicBezTo>
                  <a:cubicBezTo>
                    <a:pt x="0" y="1480"/>
                    <a:pt x="64" y="2032"/>
                    <a:pt x="208" y="2176"/>
                  </a:cubicBezTo>
                  <a:cubicBezTo>
                    <a:pt x="352" y="2320"/>
                    <a:pt x="640" y="2072"/>
                    <a:pt x="880" y="2032"/>
                  </a:cubicBezTo>
                  <a:cubicBezTo>
                    <a:pt x="1120" y="1992"/>
                    <a:pt x="1424" y="1936"/>
                    <a:pt x="1648" y="1936"/>
                  </a:cubicBezTo>
                  <a:cubicBezTo>
                    <a:pt x="1872" y="1936"/>
                    <a:pt x="2096" y="2072"/>
                    <a:pt x="2224" y="2032"/>
                  </a:cubicBezTo>
                  <a:cubicBezTo>
                    <a:pt x="2352" y="1992"/>
                    <a:pt x="2400" y="1808"/>
                    <a:pt x="2416" y="1696"/>
                  </a:cubicBezTo>
                  <a:cubicBezTo>
                    <a:pt x="2432" y="1584"/>
                    <a:pt x="2368" y="1472"/>
                    <a:pt x="2320" y="1360"/>
                  </a:cubicBezTo>
                  <a:cubicBezTo>
                    <a:pt x="2272" y="1248"/>
                    <a:pt x="2120" y="1120"/>
                    <a:pt x="2128" y="1024"/>
                  </a:cubicBezTo>
                  <a:cubicBezTo>
                    <a:pt x="2136" y="928"/>
                    <a:pt x="2216" y="832"/>
                    <a:pt x="2368" y="784"/>
                  </a:cubicBezTo>
                  <a:cubicBezTo>
                    <a:pt x="2520" y="736"/>
                    <a:pt x="2848" y="712"/>
                    <a:pt x="3040" y="736"/>
                  </a:cubicBezTo>
                  <a:cubicBezTo>
                    <a:pt x="3232" y="760"/>
                    <a:pt x="3240" y="976"/>
                    <a:pt x="3520" y="928"/>
                  </a:cubicBezTo>
                  <a:cubicBezTo>
                    <a:pt x="3800" y="880"/>
                    <a:pt x="4536" y="560"/>
                    <a:pt x="4720" y="448"/>
                  </a:cubicBezTo>
                  <a:cubicBezTo>
                    <a:pt x="4904" y="336"/>
                    <a:pt x="4824" y="296"/>
                    <a:pt x="4624" y="256"/>
                  </a:cubicBezTo>
                  <a:cubicBezTo>
                    <a:pt x="4424" y="216"/>
                    <a:pt x="3936" y="216"/>
                    <a:pt x="3520" y="208"/>
                  </a:cubicBezTo>
                  <a:cubicBezTo>
                    <a:pt x="3104" y="200"/>
                    <a:pt x="2576" y="240"/>
                    <a:pt x="2128" y="208"/>
                  </a:cubicBezTo>
                  <a:cubicBezTo>
                    <a:pt x="1680" y="176"/>
                    <a:pt x="1104" y="32"/>
                    <a:pt x="832" y="16"/>
                  </a:cubicBezTo>
                  <a:cubicBezTo>
                    <a:pt x="560" y="0"/>
                    <a:pt x="528" y="56"/>
                    <a:pt x="496" y="112"/>
                  </a:cubicBezTo>
                </a:path>
              </a:pathLst>
            </a:custGeom>
            <a:solidFill>
              <a:srgbClr val="F1FA9C"/>
            </a:solidFill>
            <a:ln w="6350">
              <a:noFill/>
              <a:round/>
              <a:headEnd/>
              <a:tailEnd/>
            </a:ln>
          </p:spPr>
          <p:txBody>
            <a:bodyPr wrap="none" anchor="ctr"/>
            <a:lstStyle/>
            <a:p>
              <a:endParaRPr lang="de-DE"/>
            </a:p>
          </p:txBody>
        </p:sp>
        <p:sp>
          <p:nvSpPr>
            <p:cNvPr id="36889" name="Text Box 7"/>
            <p:cNvSpPr txBox="1">
              <a:spLocks noChangeArrowheads="1"/>
            </p:cNvSpPr>
            <p:nvPr/>
          </p:nvSpPr>
          <p:spPr bwMode="auto">
            <a:xfrm>
              <a:off x="2827" y="2545"/>
              <a:ext cx="1038"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de-DE" sz="1700" b="1" i="1" dirty="0">
                  <a:solidFill>
                    <a:schemeClr val="tx1"/>
                  </a:solidFill>
                  <a:latin typeface="+mj-lt"/>
                </a:rPr>
                <a:t>„Prozesse“</a:t>
              </a:r>
            </a:p>
          </p:txBody>
        </p:sp>
      </p:grpSp>
      <p:grpSp>
        <p:nvGrpSpPr>
          <p:cNvPr id="4" name="Group 8"/>
          <p:cNvGrpSpPr>
            <a:grpSpLocks/>
          </p:cNvGrpSpPr>
          <p:nvPr/>
        </p:nvGrpSpPr>
        <p:grpSpPr bwMode="auto">
          <a:xfrm>
            <a:off x="1776703" y="3498148"/>
            <a:ext cx="4679950" cy="2449513"/>
            <a:chOff x="1280" y="2904"/>
            <a:chExt cx="3648" cy="1800"/>
          </a:xfrm>
        </p:grpSpPr>
        <p:sp>
          <p:nvSpPr>
            <p:cNvPr id="36886" name="Freeform 9"/>
            <p:cNvSpPr>
              <a:spLocks/>
            </p:cNvSpPr>
            <p:nvPr/>
          </p:nvSpPr>
          <p:spPr bwMode="auto">
            <a:xfrm>
              <a:off x="1280" y="2904"/>
              <a:ext cx="3648" cy="1800"/>
            </a:xfrm>
            <a:custGeom>
              <a:avLst/>
              <a:gdLst>
                <a:gd name="T0" fmla="*/ 208 w 3648"/>
                <a:gd name="T1" fmla="*/ 1464 h 1800"/>
                <a:gd name="T2" fmla="*/ 160 w 3648"/>
                <a:gd name="T3" fmla="*/ 1608 h 1800"/>
                <a:gd name="T4" fmla="*/ 1168 w 3648"/>
                <a:gd name="T5" fmla="*/ 1752 h 1800"/>
                <a:gd name="T6" fmla="*/ 2464 w 3648"/>
                <a:gd name="T7" fmla="*/ 1800 h 1800"/>
                <a:gd name="T8" fmla="*/ 3328 w 3648"/>
                <a:gd name="T9" fmla="*/ 1752 h 1800"/>
                <a:gd name="T10" fmla="*/ 3616 w 3648"/>
                <a:gd name="T11" fmla="*/ 1656 h 1800"/>
                <a:gd name="T12" fmla="*/ 3520 w 3648"/>
                <a:gd name="T13" fmla="*/ 1416 h 1800"/>
                <a:gd name="T14" fmla="*/ 2944 w 3648"/>
                <a:gd name="T15" fmla="*/ 1320 h 1800"/>
                <a:gd name="T16" fmla="*/ 2608 w 3648"/>
                <a:gd name="T17" fmla="*/ 1224 h 1800"/>
                <a:gd name="T18" fmla="*/ 2656 w 3648"/>
                <a:gd name="T19" fmla="*/ 888 h 1800"/>
                <a:gd name="T20" fmla="*/ 2608 w 3648"/>
                <a:gd name="T21" fmla="*/ 552 h 1800"/>
                <a:gd name="T22" fmla="*/ 2416 w 3648"/>
                <a:gd name="T23" fmla="*/ 456 h 1800"/>
                <a:gd name="T24" fmla="*/ 2512 w 3648"/>
                <a:gd name="T25" fmla="*/ 312 h 1800"/>
                <a:gd name="T26" fmla="*/ 2848 w 3648"/>
                <a:gd name="T27" fmla="*/ 312 h 1800"/>
                <a:gd name="T28" fmla="*/ 2896 w 3648"/>
                <a:gd name="T29" fmla="*/ 168 h 1800"/>
                <a:gd name="T30" fmla="*/ 2800 w 3648"/>
                <a:gd name="T31" fmla="*/ 24 h 1800"/>
                <a:gd name="T32" fmla="*/ 2272 w 3648"/>
                <a:gd name="T33" fmla="*/ 24 h 1800"/>
                <a:gd name="T34" fmla="*/ 1888 w 3648"/>
                <a:gd name="T35" fmla="*/ 168 h 1800"/>
                <a:gd name="T36" fmla="*/ 1840 w 3648"/>
                <a:gd name="T37" fmla="*/ 456 h 1800"/>
                <a:gd name="T38" fmla="*/ 2080 w 3648"/>
                <a:gd name="T39" fmla="*/ 744 h 1800"/>
                <a:gd name="T40" fmla="*/ 2128 w 3648"/>
                <a:gd name="T41" fmla="*/ 1032 h 1800"/>
                <a:gd name="T42" fmla="*/ 1984 w 3648"/>
                <a:gd name="T43" fmla="*/ 1272 h 1800"/>
                <a:gd name="T44" fmla="*/ 1552 w 3648"/>
                <a:gd name="T45" fmla="*/ 1224 h 1800"/>
                <a:gd name="T46" fmla="*/ 1120 w 3648"/>
                <a:gd name="T47" fmla="*/ 1272 h 1800"/>
                <a:gd name="T48" fmla="*/ 544 w 3648"/>
                <a:gd name="T49" fmla="*/ 1320 h 1800"/>
                <a:gd name="T50" fmla="*/ 208 w 3648"/>
                <a:gd name="T51" fmla="*/ 1464 h 18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48"/>
                <a:gd name="T79" fmla="*/ 0 h 1800"/>
                <a:gd name="T80" fmla="*/ 3648 w 3648"/>
                <a:gd name="T81" fmla="*/ 1800 h 18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48" h="1800">
                  <a:moveTo>
                    <a:pt x="208" y="1464"/>
                  </a:moveTo>
                  <a:cubicBezTo>
                    <a:pt x="144" y="1512"/>
                    <a:pt x="0" y="1560"/>
                    <a:pt x="160" y="1608"/>
                  </a:cubicBezTo>
                  <a:cubicBezTo>
                    <a:pt x="320" y="1656"/>
                    <a:pt x="784" y="1720"/>
                    <a:pt x="1168" y="1752"/>
                  </a:cubicBezTo>
                  <a:cubicBezTo>
                    <a:pt x="1552" y="1784"/>
                    <a:pt x="2104" y="1800"/>
                    <a:pt x="2464" y="1800"/>
                  </a:cubicBezTo>
                  <a:cubicBezTo>
                    <a:pt x="2824" y="1800"/>
                    <a:pt x="3136" y="1776"/>
                    <a:pt x="3328" y="1752"/>
                  </a:cubicBezTo>
                  <a:cubicBezTo>
                    <a:pt x="3520" y="1728"/>
                    <a:pt x="3584" y="1712"/>
                    <a:pt x="3616" y="1656"/>
                  </a:cubicBezTo>
                  <a:cubicBezTo>
                    <a:pt x="3648" y="1600"/>
                    <a:pt x="3632" y="1472"/>
                    <a:pt x="3520" y="1416"/>
                  </a:cubicBezTo>
                  <a:cubicBezTo>
                    <a:pt x="3408" y="1360"/>
                    <a:pt x="3096" y="1352"/>
                    <a:pt x="2944" y="1320"/>
                  </a:cubicBezTo>
                  <a:cubicBezTo>
                    <a:pt x="2792" y="1288"/>
                    <a:pt x="2656" y="1296"/>
                    <a:pt x="2608" y="1224"/>
                  </a:cubicBezTo>
                  <a:cubicBezTo>
                    <a:pt x="2560" y="1152"/>
                    <a:pt x="2656" y="1000"/>
                    <a:pt x="2656" y="888"/>
                  </a:cubicBezTo>
                  <a:cubicBezTo>
                    <a:pt x="2656" y="776"/>
                    <a:pt x="2648" y="624"/>
                    <a:pt x="2608" y="552"/>
                  </a:cubicBezTo>
                  <a:cubicBezTo>
                    <a:pt x="2568" y="480"/>
                    <a:pt x="2432" y="496"/>
                    <a:pt x="2416" y="456"/>
                  </a:cubicBezTo>
                  <a:cubicBezTo>
                    <a:pt x="2400" y="416"/>
                    <a:pt x="2440" y="336"/>
                    <a:pt x="2512" y="312"/>
                  </a:cubicBezTo>
                  <a:cubicBezTo>
                    <a:pt x="2584" y="288"/>
                    <a:pt x="2784" y="336"/>
                    <a:pt x="2848" y="312"/>
                  </a:cubicBezTo>
                  <a:cubicBezTo>
                    <a:pt x="2912" y="288"/>
                    <a:pt x="2904" y="216"/>
                    <a:pt x="2896" y="168"/>
                  </a:cubicBezTo>
                  <a:cubicBezTo>
                    <a:pt x="2888" y="120"/>
                    <a:pt x="2904" y="48"/>
                    <a:pt x="2800" y="24"/>
                  </a:cubicBezTo>
                  <a:cubicBezTo>
                    <a:pt x="2696" y="0"/>
                    <a:pt x="2424" y="0"/>
                    <a:pt x="2272" y="24"/>
                  </a:cubicBezTo>
                  <a:cubicBezTo>
                    <a:pt x="2120" y="48"/>
                    <a:pt x="1960" y="96"/>
                    <a:pt x="1888" y="168"/>
                  </a:cubicBezTo>
                  <a:cubicBezTo>
                    <a:pt x="1816" y="240"/>
                    <a:pt x="1808" y="360"/>
                    <a:pt x="1840" y="456"/>
                  </a:cubicBezTo>
                  <a:cubicBezTo>
                    <a:pt x="1872" y="552"/>
                    <a:pt x="2032" y="648"/>
                    <a:pt x="2080" y="744"/>
                  </a:cubicBezTo>
                  <a:cubicBezTo>
                    <a:pt x="2128" y="840"/>
                    <a:pt x="2144" y="944"/>
                    <a:pt x="2128" y="1032"/>
                  </a:cubicBezTo>
                  <a:cubicBezTo>
                    <a:pt x="2112" y="1120"/>
                    <a:pt x="2080" y="1240"/>
                    <a:pt x="1984" y="1272"/>
                  </a:cubicBezTo>
                  <a:cubicBezTo>
                    <a:pt x="1888" y="1304"/>
                    <a:pt x="1696" y="1224"/>
                    <a:pt x="1552" y="1224"/>
                  </a:cubicBezTo>
                  <a:cubicBezTo>
                    <a:pt x="1408" y="1224"/>
                    <a:pt x="1288" y="1256"/>
                    <a:pt x="1120" y="1272"/>
                  </a:cubicBezTo>
                  <a:cubicBezTo>
                    <a:pt x="952" y="1288"/>
                    <a:pt x="696" y="1288"/>
                    <a:pt x="544" y="1320"/>
                  </a:cubicBezTo>
                  <a:cubicBezTo>
                    <a:pt x="392" y="1352"/>
                    <a:pt x="272" y="1416"/>
                    <a:pt x="208" y="1464"/>
                  </a:cubicBezTo>
                  <a:close/>
                </a:path>
              </a:pathLst>
            </a:custGeom>
            <a:solidFill>
              <a:srgbClr val="BBD7FF"/>
            </a:solidFill>
            <a:ln w="6350">
              <a:noFill/>
              <a:round/>
              <a:headEnd/>
              <a:tailEnd/>
            </a:ln>
          </p:spPr>
          <p:txBody>
            <a:bodyPr wrap="none" anchor="ctr"/>
            <a:lstStyle/>
            <a:p>
              <a:endParaRPr lang="de-DE"/>
            </a:p>
          </p:txBody>
        </p:sp>
        <p:sp>
          <p:nvSpPr>
            <p:cNvPr id="36887" name="Text Box 10"/>
            <p:cNvSpPr txBox="1">
              <a:spLocks noChangeArrowheads="1"/>
            </p:cNvSpPr>
            <p:nvPr/>
          </p:nvSpPr>
          <p:spPr bwMode="auto">
            <a:xfrm>
              <a:off x="3493" y="4177"/>
              <a:ext cx="463" cy="248"/>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de-DE" sz="1700" b="1" i="1" dirty="0">
                  <a:solidFill>
                    <a:schemeClr val="tx1"/>
                  </a:solidFill>
                  <a:latin typeface="+mj-lt"/>
                </a:rPr>
                <a:t>Test</a:t>
              </a:r>
            </a:p>
          </p:txBody>
        </p:sp>
      </p:grpSp>
      <p:sp>
        <p:nvSpPr>
          <p:cNvPr id="51212" name="Text Box 12"/>
          <p:cNvSpPr txBox="1">
            <a:spLocks noChangeArrowheads="1"/>
          </p:cNvSpPr>
          <p:nvPr/>
        </p:nvSpPr>
        <p:spPr bwMode="auto">
          <a:xfrm>
            <a:off x="2035465" y="2818698"/>
            <a:ext cx="16557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On-site Customer</a:t>
            </a:r>
          </a:p>
        </p:txBody>
      </p:sp>
      <p:sp>
        <p:nvSpPr>
          <p:cNvPr id="51213" name="Text Box 13"/>
          <p:cNvSpPr txBox="1">
            <a:spLocks noChangeArrowheads="1"/>
          </p:cNvSpPr>
          <p:nvPr/>
        </p:nvSpPr>
        <p:spPr bwMode="auto">
          <a:xfrm>
            <a:off x="1762415" y="3537836"/>
            <a:ext cx="12858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40 hour week</a:t>
            </a:r>
          </a:p>
        </p:txBody>
      </p:sp>
      <p:sp>
        <p:nvSpPr>
          <p:cNvPr id="51214" name="Text Box 14"/>
          <p:cNvSpPr txBox="1">
            <a:spLocks noChangeArrowheads="1"/>
          </p:cNvSpPr>
          <p:nvPr/>
        </p:nvSpPr>
        <p:spPr bwMode="auto">
          <a:xfrm>
            <a:off x="3438815" y="3995036"/>
            <a:ext cx="182721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Acceptance Testing</a:t>
            </a:r>
          </a:p>
        </p:txBody>
      </p:sp>
      <p:sp>
        <p:nvSpPr>
          <p:cNvPr id="51215" name="Text Box 15"/>
          <p:cNvSpPr txBox="1">
            <a:spLocks noChangeArrowheads="1"/>
          </p:cNvSpPr>
          <p:nvPr/>
        </p:nvSpPr>
        <p:spPr bwMode="auto">
          <a:xfrm>
            <a:off x="2960978" y="3340986"/>
            <a:ext cx="1455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Planning Game</a:t>
            </a:r>
          </a:p>
        </p:txBody>
      </p:sp>
      <p:sp>
        <p:nvSpPr>
          <p:cNvPr id="51216" name="Text Box 16"/>
          <p:cNvSpPr txBox="1">
            <a:spLocks noChangeArrowheads="1"/>
          </p:cNvSpPr>
          <p:nvPr/>
        </p:nvSpPr>
        <p:spPr bwMode="auto">
          <a:xfrm>
            <a:off x="6696365" y="3080636"/>
            <a:ext cx="9572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Metaphor</a:t>
            </a:r>
          </a:p>
        </p:txBody>
      </p:sp>
      <p:sp>
        <p:nvSpPr>
          <p:cNvPr id="51217" name="Text Box 17"/>
          <p:cNvSpPr txBox="1">
            <a:spLocks noChangeArrowheads="1"/>
          </p:cNvSpPr>
          <p:nvPr/>
        </p:nvSpPr>
        <p:spPr bwMode="auto">
          <a:xfrm>
            <a:off x="5939128" y="4125211"/>
            <a:ext cx="11461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Refactoring</a:t>
            </a:r>
          </a:p>
        </p:txBody>
      </p:sp>
      <p:sp>
        <p:nvSpPr>
          <p:cNvPr id="51218" name="Text Box 18"/>
          <p:cNvSpPr txBox="1">
            <a:spLocks noChangeArrowheads="1"/>
          </p:cNvSpPr>
          <p:nvPr/>
        </p:nvSpPr>
        <p:spPr bwMode="auto">
          <a:xfrm>
            <a:off x="4877090" y="3668011"/>
            <a:ext cx="13874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Simple Design</a:t>
            </a:r>
          </a:p>
        </p:txBody>
      </p:sp>
      <p:sp>
        <p:nvSpPr>
          <p:cNvPr id="51219" name="Text Box 19"/>
          <p:cNvSpPr txBox="1">
            <a:spLocks noChangeArrowheads="1"/>
          </p:cNvSpPr>
          <p:nvPr/>
        </p:nvSpPr>
        <p:spPr bwMode="auto">
          <a:xfrm>
            <a:off x="1665578" y="4647498"/>
            <a:ext cx="1709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Pair Programming</a:t>
            </a:r>
          </a:p>
        </p:txBody>
      </p:sp>
      <p:sp>
        <p:nvSpPr>
          <p:cNvPr id="51220" name="Text Box 20"/>
          <p:cNvSpPr txBox="1">
            <a:spLocks noChangeArrowheads="1"/>
          </p:cNvSpPr>
          <p:nvPr/>
        </p:nvSpPr>
        <p:spPr bwMode="auto">
          <a:xfrm>
            <a:off x="2551403" y="5169786"/>
            <a:ext cx="11715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Unit Testing</a:t>
            </a:r>
          </a:p>
        </p:txBody>
      </p:sp>
      <p:sp>
        <p:nvSpPr>
          <p:cNvPr id="51221" name="Text Box 21"/>
          <p:cNvSpPr txBox="1">
            <a:spLocks noChangeArrowheads="1"/>
          </p:cNvSpPr>
          <p:nvPr/>
        </p:nvSpPr>
        <p:spPr bwMode="auto">
          <a:xfrm>
            <a:off x="5799428" y="3406073"/>
            <a:ext cx="1446212"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Short Releases</a:t>
            </a:r>
          </a:p>
        </p:txBody>
      </p:sp>
      <p:sp>
        <p:nvSpPr>
          <p:cNvPr id="51222" name="Text Box 22"/>
          <p:cNvSpPr txBox="1">
            <a:spLocks noChangeArrowheads="1"/>
          </p:cNvSpPr>
          <p:nvPr/>
        </p:nvSpPr>
        <p:spPr bwMode="auto">
          <a:xfrm>
            <a:off x="3619790" y="4909436"/>
            <a:ext cx="211772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Continuous Integration</a:t>
            </a:r>
          </a:p>
        </p:txBody>
      </p:sp>
      <p:sp>
        <p:nvSpPr>
          <p:cNvPr id="51223" name="Text Box 23"/>
          <p:cNvSpPr txBox="1">
            <a:spLocks noChangeArrowheads="1"/>
          </p:cNvSpPr>
          <p:nvPr/>
        </p:nvSpPr>
        <p:spPr bwMode="auto">
          <a:xfrm>
            <a:off x="4118265" y="5561898"/>
            <a:ext cx="16938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Coding Standards</a:t>
            </a:r>
          </a:p>
        </p:txBody>
      </p:sp>
      <p:sp>
        <p:nvSpPr>
          <p:cNvPr id="51224" name="Text Box 24"/>
          <p:cNvSpPr txBox="1">
            <a:spLocks noChangeArrowheads="1"/>
          </p:cNvSpPr>
          <p:nvPr/>
        </p:nvSpPr>
        <p:spPr bwMode="auto">
          <a:xfrm>
            <a:off x="3930940" y="4452236"/>
            <a:ext cx="19716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de-DE" sz="1400" b="1">
                <a:solidFill>
                  <a:schemeClr val="tx1"/>
                </a:solidFill>
              </a:rPr>
              <a:t>Collective Ownership</a:t>
            </a:r>
          </a:p>
        </p:txBody>
      </p:sp>
      <p:sp>
        <p:nvSpPr>
          <p:cNvPr id="30"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942295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2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2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2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1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1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2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2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2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2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2" grpId="0" animBg="1" autoUpdateAnimBg="0"/>
      <p:bldP spid="51213" grpId="0" animBg="1"/>
      <p:bldP spid="51214" grpId="0" animBg="1"/>
      <p:bldP spid="51215" grpId="0" animBg="1" autoUpdateAnimBg="0"/>
      <p:bldP spid="51216" grpId="0" animBg="1" autoUpdateAnimBg="0"/>
      <p:bldP spid="51217" grpId="0" animBg="1" autoUpdateAnimBg="0"/>
      <p:bldP spid="51218" grpId="0" animBg="1"/>
      <p:bldP spid="51219" grpId="0" animBg="1" autoUpdateAnimBg="0"/>
      <p:bldP spid="51220" grpId="0" animBg="1" autoUpdateAnimBg="0"/>
      <p:bldP spid="51221" grpId="0" animBg="1"/>
      <p:bldP spid="51222" grpId="0" animBg="1" autoUpdateAnimBg="0"/>
      <p:bldP spid="51223" grpId="0" animBg="1"/>
      <p:bldP spid="51224"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dirty="0" smtClean="0"/>
              <a:t>Processes </a:t>
            </a:r>
            <a:r>
              <a:rPr lang="en-US" dirty="0" smtClean="0"/>
              <a:t>in </a:t>
            </a:r>
            <a:r>
              <a:rPr lang="en-US" dirty="0" smtClean="0"/>
              <a:t>XP</a:t>
            </a:r>
            <a:br>
              <a:rPr lang="en-US" dirty="0" smtClean="0"/>
            </a:br>
            <a:r>
              <a:rPr lang="en-US" sz="1800" i="1" dirty="0" smtClean="0"/>
              <a:t>based on Practices</a:t>
            </a:r>
            <a:endParaRPr lang="en-US" dirty="0" smtClean="0"/>
          </a:p>
        </p:txBody>
      </p:sp>
      <p:grpSp>
        <p:nvGrpSpPr>
          <p:cNvPr id="2" name="Group 50"/>
          <p:cNvGrpSpPr>
            <a:grpSpLocks/>
          </p:cNvGrpSpPr>
          <p:nvPr/>
        </p:nvGrpSpPr>
        <p:grpSpPr bwMode="auto">
          <a:xfrm>
            <a:off x="7524750" y="3128398"/>
            <a:ext cx="1463675" cy="600075"/>
            <a:chOff x="4740" y="1797"/>
            <a:chExt cx="922" cy="378"/>
          </a:xfrm>
        </p:grpSpPr>
        <p:sp>
          <p:nvSpPr>
            <p:cNvPr id="30762" name="Text Box 11"/>
            <p:cNvSpPr txBox="1">
              <a:spLocks noChangeArrowheads="1"/>
            </p:cNvSpPr>
            <p:nvPr/>
          </p:nvSpPr>
          <p:spPr bwMode="auto">
            <a:xfrm>
              <a:off x="4970" y="1797"/>
              <a:ext cx="692" cy="378"/>
            </a:xfrm>
            <a:prstGeom prst="rect">
              <a:avLst/>
            </a:prstGeom>
            <a:noFill/>
            <a:ln w="63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Small</a:t>
              </a:r>
            </a:p>
            <a:p>
              <a:pPr defTabSz="631825" eaLnBrk="0" hangingPunct="0"/>
              <a:r>
                <a:rPr lang="en-US" sz="1700" b="1">
                  <a:solidFill>
                    <a:schemeClr val="tx1"/>
                  </a:solidFill>
                  <a:latin typeface="+mj-lt"/>
                </a:rPr>
                <a:t>Releases</a:t>
              </a:r>
            </a:p>
          </p:txBody>
        </p:sp>
        <p:sp>
          <p:nvSpPr>
            <p:cNvPr id="30763" name="Line 12"/>
            <p:cNvSpPr>
              <a:spLocks noChangeShapeType="1"/>
            </p:cNvSpPr>
            <p:nvPr/>
          </p:nvSpPr>
          <p:spPr bwMode="auto">
            <a:xfrm>
              <a:off x="4740" y="1979"/>
              <a:ext cx="233" cy="0"/>
            </a:xfrm>
            <a:prstGeom prst="line">
              <a:avLst/>
            </a:prstGeom>
            <a:noFill/>
            <a:ln w="6350">
              <a:solidFill>
                <a:schemeClr val="tx1"/>
              </a:solidFill>
              <a:round/>
              <a:headEnd/>
              <a:tailEnd type="triangle" w="med" len="med"/>
            </a:ln>
          </p:spPr>
          <p:txBody>
            <a:bodyPr wrap="none" anchor="ctr"/>
            <a:lstStyle/>
            <a:p>
              <a:endParaRPr lang="de-DE">
                <a:latin typeface="+mj-lt"/>
              </a:endParaRPr>
            </a:p>
          </p:txBody>
        </p:sp>
      </p:grpSp>
      <p:grpSp>
        <p:nvGrpSpPr>
          <p:cNvPr id="3" name="Group 49"/>
          <p:cNvGrpSpPr>
            <a:grpSpLocks/>
          </p:cNvGrpSpPr>
          <p:nvPr/>
        </p:nvGrpSpPr>
        <p:grpSpPr bwMode="auto">
          <a:xfrm>
            <a:off x="5195888" y="3652273"/>
            <a:ext cx="1270000" cy="688975"/>
            <a:chOff x="3273" y="2127"/>
            <a:chExt cx="800" cy="434"/>
          </a:xfrm>
        </p:grpSpPr>
        <p:sp>
          <p:nvSpPr>
            <p:cNvPr id="30760" name="Freeform 24"/>
            <p:cNvSpPr>
              <a:spLocks/>
            </p:cNvSpPr>
            <p:nvPr/>
          </p:nvSpPr>
          <p:spPr bwMode="auto">
            <a:xfrm>
              <a:off x="3314" y="2127"/>
              <a:ext cx="759" cy="298"/>
            </a:xfrm>
            <a:custGeom>
              <a:avLst/>
              <a:gdLst>
                <a:gd name="T0" fmla="*/ 759 w 759"/>
                <a:gd name="T1" fmla="*/ 51 h 298"/>
                <a:gd name="T2" fmla="*/ 628 w 759"/>
                <a:gd name="T3" fmla="*/ 249 h 298"/>
                <a:gd name="T4" fmla="*/ 100 w 759"/>
                <a:gd name="T5" fmla="*/ 257 h 298"/>
                <a:gd name="T6" fmla="*/ 28 w 759"/>
                <a:gd name="T7" fmla="*/ 0 h 298"/>
                <a:gd name="T8" fmla="*/ 0 60000 65536"/>
                <a:gd name="T9" fmla="*/ 0 60000 65536"/>
                <a:gd name="T10" fmla="*/ 0 60000 65536"/>
                <a:gd name="T11" fmla="*/ 0 60000 65536"/>
                <a:gd name="T12" fmla="*/ 0 w 759"/>
                <a:gd name="T13" fmla="*/ 0 h 298"/>
                <a:gd name="T14" fmla="*/ 759 w 759"/>
                <a:gd name="T15" fmla="*/ 298 h 298"/>
              </a:gdLst>
              <a:ahLst/>
              <a:cxnLst>
                <a:cxn ang="T8">
                  <a:pos x="T0" y="T1"/>
                </a:cxn>
                <a:cxn ang="T9">
                  <a:pos x="T2" y="T3"/>
                </a:cxn>
                <a:cxn ang="T10">
                  <a:pos x="T4" y="T5"/>
                </a:cxn>
                <a:cxn ang="T11">
                  <a:pos x="T6" y="T7"/>
                </a:cxn>
              </a:cxnLst>
              <a:rect l="T12" t="T13" r="T14" b="T15"/>
              <a:pathLst>
                <a:path w="759" h="298">
                  <a:moveTo>
                    <a:pt x="759" y="51"/>
                  </a:moveTo>
                  <a:cubicBezTo>
                    <a:pt x="737" y="84"/>
                    <a:pt x="738" y="215"/>
                    <a:pt x="628" y="249"/>
                  </a:cubicBezTo>
                  <a:cubicBezTo>
                    <a:pt x="518" y="283"/>
                    <a:pt x="200" y="298"/>
                    <a:pt x="100" y="257"/>
                  </a:cubicBezTo>
                  <a:cubicBezTo>
                    <a:pt x="0" y="216"/>
                    <a:pt x="43" y="54"/>
                    <a:pt x="28" y="0"/>
                  </a:cubicBezTo>
                </a:path>
              </a:pathLst>
            </a:custGeom>
            <a:noFill/>
            <a:ln w="6350">
              <a:solidFill>
                <a:schemeClr val="tx1"/>
              </a:solidFill>
              <a:round/>
              <a:headEnd/>
              <a:tailEnd type="triangle" w="med" len="med"/>
            </a:ln>
          </p:spPr>
          <p:txBody>
            <a:bodyPr wrap="none" anchor="ctr"/>
            <a:lstStyle/>
            <a:p>
              <a:endParaRPr lang="de-DE">
                <a:latin typeface="+mj-lt"/>
              </a:endParaRPr>
            </a:p>
          </p:txBody>
        </p:sp>
        <p:sp>
          <p:nvSpPr>
            <p:cNvPr id="30761" name="Text Box 25"/>
            <p:cNvSpPr txBox="1">
              <a:spLocks noChangeArrowheads="1"/>
            </p:cNvSpPr>
            <p:nvPr/>
          </p:nvSpPr>
          <p:spPr bwMode="auto">
            <a:xfrm>
              <a:off x="3273" y="2388"/>
              <a:ext cx="752" cy="173"/>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dirty="0">
                  <a:solidFill>
                    <a:schemeClr val="tx1"/>
                  </a:solidFill>
                  <a:latin typeface="+mj-lt"/>
                </a:rPr>
                <a:t>next iteration</a:t>
              </a:r>
            </a:p>
          </p:txBody>
        </p:sp>
      </p:grpSp>
      <p:grpSp>
        <p:nvGrpSpPr>
          <p:cNvPr id="4" name="Group 46"/>
          <p:cNvGrpSpPr>
            <a:grpSpLocks/>
          </p:cNvGrpSpPr>
          <p:nvPr/>
        </p:nvGrpSpPr>
        <p:grpSpPr bwMode="auto">
          <a:xfrm>
            <a:off x="3308350" y="3637985"/>
            <a:ext cx="1539875" cy="703263"/>
            <a:chOff x="2084" y="2118"/>
            <a:chExt cx="970" cy="443"/>
          </a:xfrm>
        </p:grpSpPr>
        <p:sp>
          <p:nvSpPr>
            <p:cNvPr id="30758" name="Freeform 27"/>
            <p:cNvSpPr>
              <a:spLocks/>
            </p:cNvSpPr>
            <p:nvPr/>
          </p:nvSpPr>
          <p:spPr bwMode="auto">
            <a:xfrm>
              <a:off x="2084" y="2118"/>
              <a:ext cx="940" cy="299"/>
            </a:xfrm>
            <a:custGeom>
              <a:avLst/>
              <a:gdLst>
                <a:gd name="T0" fmla="*/ 918 w 940"/>
                <a:gd name="T1" fmla="*/ 0 h 299"/>
                <a:gd name="T2" fmla="*/ 808 w 940"/>
                <a:gd name="T3" fmla="*/ 254 h 299"/>
                <a:gd name="T4" fmla="*/ 128 w 940"/>
                <a:gd name="T5" fmla="*/ 268 h 299"/>
                <a:gd name="T6" fmla="*/ 41 w 940"/>
                <a:gd name="T7" fmla="*/ 89 h 299"/>
                <a:gd name="T8" fmla="*/ 0 60000 65536"/>
                <a:gd name="T9" fmla="*/ 0 60000 65536"/>
                <a:gd name="T10" fmla="*/ 0 60000 65536"/>
                <a:gd name="T11" fmla="*/ 0 60000 65536"/>
                <a:gd name="T12" fmla="*/ 0 w 940"/>
                <a:gd name="T13" fmla="*/ 0 h 299"/>
                <a:gd name="T14" fmla="*/ 940 w 940"/>
                <a:gd name="T15" fmla="*/ 299 h 299"/>
              </a:gdLst>
              <a:ahLst/>
              <a:cxnLst>
                <a:cxn ang="T8">
                  <a:pos x="T0" y="T1"/>
                </a:cxn>
                <a:cxn ang="T9">
                  <a:pos x="T2" y="T3"/>
                </a:cxn>
                <a:cxn ang="T10">
                  <a:pos x="T4" y="T5"/>
                </a:cxn>
                <a:cxn ang="T11">
                  <a:pos x="T6" y="T7"/>
                </a:cxn>
              </a:cxnLst>
              <a:rect l="T12" t="T13" r="T14" b="T15"/>
              <a:pathLst>
                <a:path w="940" h="299">
                  <a:moveTo>
                    <a:pt x="918" y="0"/>
                  </a:moveTo>
                  <a:cubicBezTo>
                    <a:pt x="899" y="42"/>
                    <a:pt x="940" y="209"/>
                    <a:pt x="808" y="254"/>
                  </a:cubicBezTo>
                  <a:cubicBezTo>
                    <a:pt x="676" y="299"/>
                    <a:pt x="256" y="295"/>
                    <a:pt x="128" y="268"/>
                  </a:cubicBezTo>
                  <a:cubicBezTo>
                    <a:pt x="0" y="241"/>
                    <a:pt x="59" y="126"/>
                    <a:pt x="41" y="89"/>
                  </a:cubicBezTo>
                </a:path>
              </a:pathLst>
            </a:custGeom>
            <a:noFill/>
            <a:ln w="6350">
              <a:solidFill>
                <a:schemeClr val="tx1"/>
              </a:solidFill>
              <a:round/>
              <a:headEnd/>
              <a:tailEnd type="triangle" w="med" len="med"/>
            </a:ln>
          </p:spPr>
          <p:txBody>
            <a:bodyPr wrap="none" anchor="ctr"/>
            <a:lstStyle/>
            <a:p>
              <a:endParaRPr lang="de-DE">
                <a:latin typeface="+mj-lt"/>
              </a:endParaRPr>
            </a:p>
          </p:txBody>
        </p:sp>
        <p:sp>
          <p:nvSpPr>
            <p:cNvPr id="30759" name="Text Box 28"/>
            <p:cNvSpPr txBox="1">
              <a:spLocks noChangeArrowheads="1"/>
            </p:cNvSpPr>
            <p:nvPr/>
          </p:nvSpPr>
          <p:spPr bwMode="auto">
            <a:xfrm>
              <a:off x="2135" y="2388"/>
              <a:ext cx="919" cy="173"/>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new user stories</a:t>
              </a:r>
            </a:p>
          </p:txBody>
        </p:sp>
      </p:grpSp>
      <p:sp>
        <p:nvSpPr>
          <p:cNvPr id="30727" name="Text Box 18"/>
          <p:cNvSpPr txBox="1">
            <a:spLocks noChangeArrowheads="1"/>
          </p:cNvSpPr>
          <p:nvPr/>
        </p:nvSpPr>
        <p:spPr bwMode="auto">
          <a:xfrm>
            <a:off x="1908175" y="3417323"/>
            <a:ext cx="815975" cy="274637"/>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Concept</a:t>
            </a:r>
          </a:p>
        </p:txBody>
      </p:sp>
      <p:sp>
        <p:nvSpPr>
          <p:cNvPr id="30729" name="Line 6"/>
          <p:cNvSpPr>
            <a:spLocks noChangeShapeType="1"/>
          </p:cNvSpPr>
          <p:nvPr/>
        </p:nvSpPr>
        <p:spPr bwMode="auto">
          <a:xfrm>
            <a:off x="1908175" y="3406210"/>
            <a:ext cx="757238" cy="0"/>
          </a:xfrm>
          <a:prstGeom prst="line">
            <a:avLst/>
          </a:prstGeom>
          <a:noFill/>
          <a:ln w="6350">
            <a:solidFill>
              <a:schemeClr val="tx1"/>
            </a:solidFill>
            <a:round/>
            <a:headEnd/>
            <a:tailEnd type="triangle" w="med" len="med"/>
          </a:ln>
        </p:spPr>
        <p:txBody>
          <a:bodyPr wrap="none" anchor="ctr"/>
          <a:lstStyle/>
          <a:p>
            <a:endParaRPr lang="de-DE">
              <a:latin typeface="+mj-lt"/>
            </a:endParaRPr>
          </a:p>
        </p:txBody>
      </p:sp>
      <p:grpSp>
        <p:nvGrpSpPr>
          <p:cNvPr id="5" name="Group 47"/>
          <p:cNvGrpSpPr>
            <a:grpSpLocks/>
          </p:cNvGrpSpPr>
          <p:nvPr/>
        </p:nvGrpSpPr>
        <p:grpSpPr bwMode="auto">
          <a:xfrm>
            <a:off x="5651500" y="3117285"/>
            <a:ext cx="1860550" cy="600075"/>
            <a:chOff x="3560" y="1790"/>
            <a:chExt cx="1172" cy="378"/>
          </a:xfrm>
        </p:grpSpPr>
        <p:sp>
          <p:nvSpPr>
            <p:cNvPr id="30756" name="Text Box 8"/>
            <p:cNvSpPr txBox="1">
              <a:spLocks noChangeArrowheads="1"/>
            </p:cNvSpPr>
            <p:nvPr/>
          </p:nvSpPr>
          <p:spPr bwMode="auto">
            <a:xfrm>
              <a:off x="3863" y="1790"/>
              <a:ext cx="869" cy="37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Acceptance</a:t>
              </a:r>
            </a:p>
            <a:p>
              <a:pPr defTabSz="631825" eaLnBrk="0" hangingPunct="0"/>
              <a:r>
                <a:rPr lang="en-US" sz="1700" b="1">
                  <a:solidFill>
                    <a:schemeClr val="tx1"/>
                  </a:solidFill>
                  <a:latin typeface="+mj-lt"/>
                </a:rPr>
                <a:t>Tests</a:t>
              </a:r>
            </a:p>
          </p:txBody>
        </p:sp>
        <p:sp>
          <p:nvSpPr>
            <p:cNvPr id="30757" name="Line 9"/>
            <p:cNvSpPr>
              <a:spLocks noChangeShapeType="1"/>
            </p:cNvSpPr>
            <p:nvPr/>
          </p:nvSpPr>
          <p:spPr bwMode="auto">
            <a:xfrm>
              <a:off x="3560" y="1973"/>
              <a:ext cx="284" cy="0"/>
            </a:xfrm>
            <a:prstGeom prst="line">
              <a:avLst/>
            </a:prstGeom>
            <a:noFill/>
            <a:ln w="6350">
              <a:solidFill>
                <a:schemeClr val="tx1"/>
              </a:solidFill>
              <a:round/>
              <a:headEnd/>
              <a:tailEnd type="triangle" w="med" len="med"/>
            </a:ln>
          </p:spPr>
          <p:txBody>
            <a:bodyPr wrap="none" anchor="ctr"/>
            <a:lstStyle/>
            <a:p>
              <a:endParaRPr lang="de-DE">
                <a:latin typeface="+mj-lt"/>
              </a:endParaRPr>
            </a:p>
          </p:txBody>
        </p:sp>
      </p:grpSp>
      <p:sp>
        <p:nvSpPr>
          <p:cNvPr id="30731" name="Line 13"/>
          <p:cNvSpPr>
            <a:spLocks noChangeShapeType="1"/>
          </p:cNvSpPr>
          <p:nvPr/>
        </p:nvSpPr>
        <p:spPr bwMode="auto">
          <a:xfrm>
            <a:off x="2032000" y="2426723"/>
            <a:ext cx="738188" cy="654050"/>
          </a:xfrm>
          <a:prstGeom prst="line">
            <a:avLst/>
          </a:prstGeom>
          <a:noFill/>
          <a:ln w="6350">
            <a:solidFill>
              <a:schemeClr val="tx1"/>
            </a:solidFill>
            <a:round/>
            <a:headEnd/>
            <a:tailEnd type="triangle" w="med" len="med"/>
          </a:ln>
        </p:spPr>
        <p:txBody>
          <a:bodyPr wrap="none" anchor="ctr"/>
          <a:lstStyle/>
          <a:p>
            <a:endParaRPr lang="de-DE">
              <a:latin typeface="+mj-lt"/>
            </a:endParaRPr>
          </a:p>
        </p:txBody>
      </p:sp>
      <p:grpSp>
        <p:nvGrpSpPr>
          <p:cNvPr id="6" name="Group 48"/>
          <p:cNvGrpSpPr>
            <a:grpSpLocks/>
          </p:cNvGrpSpPr>
          <p:nvPr/>
        </p:nvGrpSpPr>
        <p:grpSpPr bwMode="auto">
          <a:xfrm>
            <a:off x="2032000" y="2231460"/>
            <a:ext cx="4073525" cy="841375"/>
            <a:chOff x="1280" y="1232"/>
            <a:chExt cx="2566" cy="530"/>
          </a:xfrm>
        </p:grpSpPr>
        <p:sp>
          <p:nvSpPr>
            <p:cNvPr id="30754" name="Line 15"/>
            <p:cNvSpPr>
              <a:spLocks noChangeShapeType="1"/>
            </p:cNvSpPr>
            <p:nvPr/>
          </p:nvSpPr>
          <p:spPr bwMode="auto">
            <a:xfrm>
              <a:off x="1280" y="1232"/>
              <a:ext cx="2566" cy="530"/>
            </a:xfrm>
            <a:prstGeom prst="line">
              <a:avLst/>
            </a:prstGeom>
            <a:noFill/>
            <a:ln w="6350">
              <a:solidFill>
                <a:schemeClr val="tx1"/>
              </a:solidFill>
              <a:round/>
              <a:headEnd/>
              <a:tailEnd type="triangle" w="med" len="med"/>
            </a:ln>
          </p:spPr>
          <p:txBody>
            <a:bodyPr wrap="none" anchor="ctr"/>
            <a:lstStyle/>
            <a:p>
              <a:endParaRPr lang="de-DE">
                <a:latin typeface="+mj-lt"/>
              </a:endParaRPr>
            </a:p>
          </p:txBody>
        </p:sp>
        <p:sp>
          <p:nvSpPr>
            <p:cNvPr id="30755" name="Text Box 16"/>
            <p:cNvSpPr txBox="1">
              <a:spLocks noChangeArrowheads="1"/>
            </p:cNvSpPr>
            <p:nvPr/>
          </p:nvSpPr>
          <p:spPr bwMode="auto">
            <a:xfrm rot="670905">
              <a:off x="2109" y="1298"/>
              <a:ext cx="798" cy="173"/>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test scenarios</a:t>
              </a:r>
            </a:p>
          </p:txBody>
        </p:sp>
      </p:grpSp>
      <p:sp>
        <p:nvSpPr>
          <p:cNvPr id="30733" name="Text Box 17"/>
          <p:cNvSpPr txBox="1">
            <a:spLocks noChangeArrowheads="1"/>
          </p:cNvSpPr>
          <p:nvPr/>
        </p:nvSpPr>
        <p:spPr bwMode="auto">
          <a:xfrm>
            <a:off x="2503488" y="2695010"/>
            <a:ext cx="547687" cy="274638"/>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reqs.</a:t>
            </a:r>
          </a:p>
        </p:txBody>
      </p:sp>
      <p:grpSp>
        <p:nvGrpSpPr>
          <p:cNvPr id="7" name="Group 45"/>
          <p:cNvGrpSpPr>
            <a:grpSpLocks/>
          </p:cNvGrpSpPr>
          <p:nvPr/>
        </p:nvGrpSpPr>
        <p:grpSpPr bwMode="auto">
          <a:xfrm>
            <a:off x="3694113" y="2960125"/>
            <a:ext cx="1882775" cy="625475"/>
            <a:chOff x="2327" y="1691"/>
            <a:chExt cx="1186" cy="394"/>
          </a:xfrm>
        </p:grpSpPr>
        <p:sp>
          <p:nvSpPr>
            <p:cNvPr id="30751" name="Text Box 20"/>
            <p:cNvSpPr txBox="1">
              <a:spLocks noChangeArrowheads="1"/>
            </p:cNvSpPr>
            <p:nvPr/>
          </p:nvSpPr>
          <p:spPr bwMode="auto">
            <a:xfrm>
              <a:off x="2874" y="1872"/>
              <a:ext cx="639" cy="213"/>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dirty="0">
                  <a:solidFill>
                    <a:schemeClr val="tx1"/>
                  </a:solidFill>
                  <a:latin typeface="+mj-lt"/>
                </a:rPr>
                <a:t>Iteration</a:t>
              </a:r>
            </a:p>
          </p:txBody>
        </p:sp>
        <p:sp>
          <p:nvSpPr>
            <p:cNvPr id="30752" name="Line 21"/>
            <p:cNvSpPr>
              <a:spLocks noChangeShapeType="1"/>
            </p:cNvSpPr>
            <p:nvPr/>
          </p:nvSpPr>
          <p:spPr bwMode="auto">
            <a:xfrm>
              <a:off x="2327" y="1972"/>
              <a:ext cx="528" cy="0"/>
            </a:xfrm>
            <a:prstGeom prst="line">
              <a:avLst/>
            </a:prstGeom>
            <a:noFill/>
            <a:ln w="6350">
              <a:solidFill>
                <a:schemeClr val="tx1"/>
              </a:solidFill>
              <a:round/>
              <a:headEnd/>
              <a:tailEnd type="triangle" w="med" len="med"/>
            </a:ln>
          </p:spPr>
          <p:txBody>
            <a:bodyPr wrap="none" anchor="ctr"/>
            <a:lstStyle/>
            <a:p>
              <a:endParaRPr lang="de-DE">
                <a:latin typeface="+mj-lt"/>
              </a:endParaRPr>
            </a:p>
          </p:txBody>
        </p:sp>
        <p:sp>
          <p:nvSpPr>
            <p:cNvPr id="30753" name="Text Box 22"/>
            <p:cNvSpPr txBox="1">
              <a:spLocks noChangeArrowheads="1"/>
            </p:cNvSpPr>
            <p:nvPr/>
          </p:nvSpPr>
          <p:spPr bwMode="auto">
            <a:xfrm>
              <a:off x="2408" y="1691"/>
              <a:ext cx="484" cy="298"/>
            </a:xfrm>
            <a:prstGeom prst="rect">
              <a:avLst/>
            </a:prstGeom>
            <a:noFill/>
            <a:ln w="6350">
              <a:noFill/>
              <a:miter lim="800000"/>
              <a:headEnd/>
              <a:tailEnd/>
            </a:ln>
          </p:spPr>
          <p:txBody>
            <a:bodyPr wrap="none" lIns="75749" tIns="37874" rIns="75749" bIns="37874" anchor="ctr" anchorCtr="1">
              <a:spAutoFit/>
            </a:bodyPr>
            <a:lstStyle/>
            <a:p>
              <a:pPr algn="ctr" defTabSz="631825" eaLnBrk="0" hangingPunct="0"/>
              <a:r>
                <a:rPr lang="en-US" sz="1300" b="1">
                  <a:solidFill>
                    <a:schemeClr val="tx1"/>
                  </a:solidFill>
                  <a:latin typeface="+mj-lt"/>
                </a:rPr>
                <a:t>release </a:t>
              </a:r>
            </a:p>
            <a:p>
              <a:pPr algn="ctr" defTabSz="631825" eaLnBrk="0" hangingPunct="0"/>
              <a:r>
                <a:rPr lang="en-US" sz="1300" b="1">
                  <a:solidFill>
                    <a:schemeClr val="tx1"/>
                  </a:solidFill>
                  <a:latin typeface="+mj-lt"/>
                </a:rPr>
                <a:t>plan</a:t>
              </a:r>
            </a:p>
          </p:txBody>
        </p:sp>
      </p:grpSp>
      <p:grpSp>
        <p:nvGrpSpPr>
          <p:cNvPr id="8" name="Group 34"/>
          <p:cNvGrpSpPr>
            <a:grpSpLocks/>
          </p:cNvGrpSpPr>
          <p:nvPr/>
        </p:nvGrpSpPr>
        <p:grpSpPr bwMode="auto">
          <a:xfrm>
            <a:off x="2878138" y="5496945"/>
            <a:ext cx="5619750" cy="509358"/>
            <a:chOff x="2243" y="4032"/>
            <a:chExt cx="4381" cy="375"/>
          </a:xfrm>
        </p:grpSpPr>
        <p:sp>
          <p:nvSpPr>
            <p:cNvPr id="30746" name="Line 35"/>
            <p:cNvSpPr>
              <a:spLocks noChangeShapeType="1"/>
            </p:cNvSpPr>
            <p:nvPr/>
          </p:nvSpPr>
          <p:spPr bwMode="auto">
            <a:xfrm>
              <a:off x="2256" y="4128"/>
              <a:ext cx="4368" cy="0"/>
            </a:xfrm>
            <a:prstGeom prst="line">
              <a:avLst/>
            </a:prstGeom>
            <a:noFill/>
            <a:ln w="38100">
              <a:solidFill>
                <a:srgbClr val="2358A7"/>
              </a:solidFill>
              <a:round/>
              <a:headEnd/>
              <a:tailEnd type="triangle" w="med" len="med"/>
            </a:ln>
          </p:spPr>
          <p:txBody>
            <a:bodyPr wrap="none" anchor="ctr"/>
            <a:lstStyle/>
            <a:p>
              <a:endParaRPr lang="de-DE">
                <a:latin typeface="+mj-lt"/>
              </a:endParaRPr>
            </a:p>
          </p:txBody>
        </p:sp>
        <p:sp>
          <p:nvSpPr>
            <p:cNvPr id="30747" name="Text Box 36"/>
            <p:cNvSpPr txBox="1">
              <a:spLocks noChangeArrowheads="1"/>
            </p:cNvSpPr>
            <p:nvPr/>
          </p:nvSpPr>
          <p:spPr bwMode="auto">
            <a:xfrm>
              <a:off x="3213" y="4158"/>
              <a:ext cx="1420"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dirty="0">
                  <a:solidFill>
                    <a:schemeClr val="tx1"/>
                  </a:solidFill>
                  <a:latin typeface="+mj-lt"/>
                </a:rPr>
                <a:t>Ca. 2-3 </a:t>
              </a:r>
              <a:r>
                <a:rPr lang="en-US" sz="1700" b="1" dirty="0" smtClean="0">
                  <a:solidFill>
                    <a:schemeClr val="tx1"/>
                  </a:solidFill>
                  <a:latin typeface="+mj-lt"/>
                </a:rPr>
                <a:t>weeks</a:t>
              </a:r>
              <a:endParaRPr lang="en-US" sz="1700" b="1" dirty="0">
                <a:solidFill>
                  <a:schemeClr val="tx1"/>
                </a:solidFill>
                <a:latin typeface="+mj-lt"/>
              </a:endParaRPr>
            </a:p>
          </p:txBody>
        </p:sp>
        <p:sp>
          <p:nvSpPr>
            <p:cNvPr id="30748" name="Line 37"/>
            <p:cNvSpPr>
              <a:spLocks noChangeShapeType="1"/>
            </p:cNvSpPr>
            <p:nvPr/>
          </p:nvSpPr>
          <p:spPr bwMode="auto">
            <a:xfrm flipH="1">
              <a:off x="2243" y="4080"/>
              <a:ext cx="13" cy="48"/>
            </a:xfrm>
            <a:prstGeom prst="line">
              <a:avLst/>
            </a:prstGeom>
            <a:noFill/>
            <a:ln w="6350">
              <a:solidFill>
                <a:schemeClr val="tx1"/>
              </a:solidFill>
              <a:round/>
              <a:headEnd/>
              <a:tailEnd/>
            </a:ln>
          </p:spPr>
          <p:txBody>
            <a:bodyPr wrap="none" anchor="ctr"/>
            <a:lstStyle/>
            <a:p>
              <a:endParaRPr lang="de-DE">
                <a:latin typeface="+mj-lt"/>
              </a:endParaRPr>
            </a:p>
          </p:txBody>
        </p:sp>
        <p:sp>
          <p:nvSpPr>
            <p:cNvPr id="30749" name="Line 38"/>
            <p:cNvSpPr>
              <a:spLocks noChangeShapeType="1"/>
            </p:cNvSpPr>
            <p:nvPr/>
          </p:nvSpPr>
          <p:spPr bwMode="auto">
            <a:xfrm>
              <a:off x="6240" y="4032"/>
              <a:ext cx="0" cy="192"/>
            </a:xfrm>
            <a:prstGeom prst="line">
              <a:avLst/>
            </a:prstGeom>
            <a:noFill/>
            <a:ln w="6350">
              <a:solidFill>
                <a:schemeClr val="tx1"/>
              </a:solidFill>
              <a:round/>
              <a:headEnd/>
              <a:tailEnd/>
            </a:ln>
          </p:spPr>
          <p:txBody>
            <a:bodyPr wrap="none" anchor="ctr"/>
            <a:lstStyle/>
            <a:p>
              <a:endParaRPr lang="de-DE">
                <a:latin typeface="+mj-lt"/>
              </a:endParaRPr>
            </a:p>
          </p:txBody>
        </p:sp>
        <p:sp>
          <p:nvSpPr>
            <p:cNvPr id="30750" name="Line 39"/>
            <p:cNvSpPr>
              <a:spLocks noChangeShapeType="1"/>
            </p:cNvSpPr>
            <p:nvPr/>
          </p:nvSpPr>
          <p:spPr bwMode="auto">
            <a:xfrm>
              <a:off x="2256" y="4032"/>
              <a:ext cx="0" cy="192"/>
            </a:xfrm>
            <a:prstGeom prst="line">
              <a:avLst/>
            </a:prstGeom>
            <a:noFill/>
            <a:ln w="6350">
              <a:solidFill>
                <a:schemeClr val="tx1"/>
              </a:solidFill>
              <a:round/>
              <a:headEnd/>
              <a:tailEnd/>
            </a:ln>
          </p:spPr>
          <p:txBody>
            <a:bodyPr wrap="none" anchor="ctr"/>
            <a:lstStyle/>
            <a:p>
              <a:endParaRPr lang="de-DE">
                <a:latin typeface="+mj-lt"/>
              </a:endParaRPr>
            </a:p>
          </p:txBody>
        </p:sp>
      </p:grpSp>
      <p:sp>
        <p:nvSpPr>
          <p:cNvPr id="30736" name="Text Box 40"/>
          <p:cNvSpPr txBox="1">
            <a:spLocks noChangeArrowheads="1"/>
          </p:cNvSpPr>
          <p:nvPr/>
        </p:nvSpPr>
        <p:spPr bwMode="auto">
          <a:xfrm>
            <a:off x="606451" y="6157825"/>
            <a:ext cx="3515959"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dirty="0" smtClean="0">
                <a:solidFill>
                  <a:schemeClr val="tx1"/>
                </a:solidFill>
                <a:latin typeface="+mj-lt"/>
              </a:rPr>
              <a:t>c.f. J</a:t>
            </a:r>
            <a:r>
              <a:rPr lang="en-US" sz="1300" dirty="0">
                <a:solidFill>
                  <a:schemeClr val="tx1"/>
                </a:solidFill>
                <a:latin typeface="+mj-lt"/>
              </a:rPr>
              <a:t>. Donovan Wells, Copyright 2000</a:t>
            </a:r>
          </a:p>
        </p:txBody>
      </p:sp>
      <p:sp>
        <p:nvSpPr>
          <p:cNvPr id="56361" name="Text Box 41"/>
          <p:cNvSpPr txBox="1">
            <a:spLocks noChangeArrowheads="1"/>
          </p:cNvSpPr>
          <p:nvPr/>
        </p:nvSpPr>
        <p:spPr bwMode="auto">
          <a:xfrm>
            <a:off x="6019800" y="1121170"/>
            <a:ext cx="3124200" cy="1569660"/>
          </a:xfrm>
          <a:prstGeom prst="rect">
            <a:avLst/>
          </a:prstGeom>
          <a:noFill/>
          <a:ln w="12699">
            <a:noFill/>
            <a:miter lim="800000"/>
            <a:headEnd type="none" w="sm" len="sm"/>
            <a:tailEnd type="none" w="sm" len="sm"/>
          </a:ln>
        </p:spPr>
        <p:txBody>
          <a:bodyPr wrap="square">
            <a:spAutoFit/>
          </a:bodyPr>
          <a:lstStyle/>
          <a:p>
            <a:pPr eaLnBrk="0" hangingPunct="0"/>
            <a:r>
              <a:rPr lang="de-DE" sz="1600" b="1" i="1" dirty="0" smtClean="0">
                <a:solidFill>
                  <a:srgbClr val="FF0000"/>
                </a:solidFill>
                <a:latin typeface="+mj-lt"/>
              </a:rPr>
              <a:t>OBS! </a:t>
            </a:r>
            <a:r>
              <a:rPr lang="de-DE" sz="1600" b="1" i="1" dirty="0" err="1" smtClean="0">
                <a:solidFill>
                  <a:schemeClr val="tx1"/>
                </a:solidFill>
                <a:latin typeface="+mj-lt"/>
              </a:rPr>
              <a:t>Many</a:t>
            </a:r>
            <a:r>
              <a:rPr lang="de-DE" sz="1600" b="1" i="1" dirty="0" smtClean="0">
                <a:solidFill>
                  <a:schemeClr val="tx1"/>
                </a:solidFill>
                <a:latin typeface="+mj-lt"/>
              </a:rPr>
              <a:t> </a:t>
            </a:r>
            <a:r>
              <a:rPr lang="de-DE" sz="1600" b="1" i="1" dirty="0" err="1" smtClean="0">
                <a:solidFill>
                  <a:schemeClr val="tx1"/>
                </a:solidFill>
                <a:latin typeface="+mj-lt"/>
              </a:rPr>
              <a:t>practices</a:t>
            </a:r>
            <a:r>
              <a:rPr lang="de-DE" sz="1600" b="1" i="1" dirty="0" smtClean="0">
                <a:solidFill>
                  <a:schemeClr val="tx1"/>
                </a:solidFill>
                <a:latin typeface="+mj-lt"/>
              </a:rPr>
              <a:t> </a:t>
            </a:r>
            <a:r>
              <a:rPr lang="de-DE" sz="1600" b="1" i="1" dirty="0" err="1" smtClean="0">
                <a:solidFill>
                  <a:schemeClr val="tx1"/>
                </a:solidFill>
                <a:latin typeface="+mj-lt"/>
              </a:rPr>
              <a:t>are</a:t>
            </a:r>
            <a:r>
              <a:rPr lang="de-DE" sz="1600" b="1" i="1" dirty="0" smtClean="0">
                <a:solidFill>
                  <a:schemeClr val="tx1"/>
                </a:solidFill>
                <a:latin typeface="+mj-lt"/>
              </a:rPr>
              <a:t> not </a:t>
            </a:r>
            <a:r>
              <a:rPr lang="de-DE" sz="1600" b="1" i="1" dirty="0" err="1" smtClean="0">
                <a:solidFill>
                  <a:schemeClr val="tx1"/>
                </a:solidFill>
                <a:latin typeface="+mj-lt"/>
              </a:rPr>
              <a:t>shown</a:t>
            </a:r>
            <a:r>
              <a:rPr lang="de-DE" sz="1600" b="1" i="1" dirty="0" smtClean="0">
                <a:solidFill>
                  <a:schemeClr val="tx1"/>
                </a:solidFill>
                <a:latin typeface="+mj-lt"/>
              </a:rPr>
              <a:t> </a:t>
            </a:r>
            <a:r>
              <a:rPr lang="de-DE" sz="1600" b="1" i="1" dirty="0" err="1" smtClean="0">
                <a:solidFill>
                  <a:schemeClr val="tx1"/>
                </a:solidFill>
                <a:latin typeface="+mj-lt"/>
              </a:rPr>
              <a:t>explicitly</a:t>
            </a:r>
            <a:r>
              <a:rPr lang="de-DE" sz="1600" b="1" i="1" dirty="0" smtClean="0">
                <a:solidFill>
                  <a:schemeClr val="tx1"/>
                </a:solidFill>
                <a:latin typeface="+mj-lt"/>
              </a:rPr>
              <a:t> in </a:t>
            </a:r>
            <a:r>
              <a:rPr lang="de-DE" sz="1600" b="1" i="1" dirty="0" err="1" smtClean="0">
                <a:solidFill>
                  <a:schemeClr val="tx1"/>
                </a:solidFill>
                <a:latin typeface="+mj-lt"/>
              </a:rPr>
              <a:t>this</a:t>
            </a:r>
            <a:r>
              <a:rPr lang="de-DE" sz="1600" b="1" i="1" dirty="0" smtClean="0">
                <a:solidFill>
                  <a:schemeClr val="tx1"/>
                </a:solidFill>
                <a:latin typeface="+mj-lt"/>
              </a:rPr>
              <a:t> </a:t>
            </a:r>
            <a:r>
              <a:rPr lang="de-DE" sz="1600" b="1" i="1" dirty="0" err="1" smtClean="0">
                <a:solidFill>
                  <a:schemeClr val="tx1"/>
                </a:solidFill>
                <a:latin typeface="+mj-lt"/>
              </a:rPr>
              <a:t>model</a:t>
            </a:r>
            <a:r>
              <a:rPr lang="de-DE" sz="1600" b="1" i="1" dirty="0" smtClean="0">
                <a:solidFill>
                  <a:schemeClr val="tx1"/>
                </a:solidFill>
                <a:latin typeface="+mj-lt"/>
              </a:rPr>
              <a:t>!</a:t>
            </a:r>
          </a:p>
          <a:p>
            <a:pPr eaLnBrk="0" hangingPunct="0"/>
            <a:endParaRPr lang="de-DE" sz="1600" b="1" i="1" dirty="0" smtClean="0">
              <a:solidFill>
                <a:schemeClr val="tx1"/>
              </a:solidFill>
              <a:latin typeface="+mj-lt"/>
            </a:endParaRPr>
          </a:p>
          <a:p>
            <a:pPr eaLnBrk="0" hangingPunct="0"/>
            <a:r>
              <a:rPr lang="de-DE" sz="1600" b="1" i="1" dirty="0" smtClean="0">
                <a:latin typeface="+mj-lt"/>
              </a:rPr>
              <a:t>AGILE HARD TO MODEL AS A PROCESS</a:t>
            </a:r>
            <a:endParaRPr lang="de-DE" sz="1600" b="1" i="1" dirty="0">
              <a:solidFill>
                <a:schemeClr val="tx1"/>
              </a:solidFill>
              <a:latin typeface="+mj-lt"/>
            </a:endParaRPr>
          </a:p>
        </p:txBody>
      </p:sp>
      <p:grpSp>
        <p:nvGrpSpPr>
          <p:cNvPr id="9" name="Group 43"/>
          <p:cNvGrpSpPr>
            <a:grpSpLocks/>
          </p:cNvGrpSpPr>
          <p:nvPr/>
        </p:nvGrpSpPr>
        <p:grpSpPr bwMode="auto">
          <a:xfrm>
            <a:off x="2065338" y="3733235"/>
            <a:ext cx="1582737" cy="1387475"/>
            <a:chOff x="1301" y="2178"/>
            <a:chExt cx="997" cy="874"/>
          </a:xfrm>
        </p:grpSpPr>
        <p:sp>
          <p:nvSpPr>
            <p:cNvPr id="30742" name="Line 31"/>
            <p:cNvSpPr>
              <a:spLocks noChangeShapeType="1"/>
            </p:cNvSpPr>
            <p:nvPr/>
          </p:nvSpPr>
          <p:spPr bwMode="auto">
            <a:xfrm>
              <a:off x="1862" y="2178"/>
              <a:ext cx="0" cy="498"/>
            </a:xfrm>
            <a:prstGeom prst="line">
              <a:avLst/>
            </a:prstGeom>
            <a:noFill/>
            <a:ln w="6350">
              <a:solidFill>
                <a:schemeClr val="tx1"/>
              </a:solidFill>
              <a:round/>
              <a:headEnd/>
              <a:tailEnd type="triangle" w="med" len="med"/>
            </a:ln>
          </p:spPr>
          <p:txBody>
            <a:bodyPr wrap="none" anchor="ctr"/>
            <a:lstStyle/>
            <a:p>
              <a:endParaRPr lang="de-DE">
                <a:latin typeface="+mj-lt"/>
              </a:endParaRPr>
            </a:p>
          </p:txBody>
        </p:sp>
        <p:sp>
          <p:nvSpPr>
            <p:cNvPr id="30743" name="Line 32"/>
            <p:cNvSpPr>
              <a:spLocks noChangeShapeType="1"/>
            </p:cNvSpPr>
            <p:nvPr/>
          </p:nvSpPr>
          <p:spPr bwMode="auto">
            <a:xfrm flipV="1">
              <a:off x="1979" y="2200"/>
              <a:ext cx="0" cy="472"/>
            </a:xfrm>
            <a:prstGeom prst="line">
              <a:avLst/>
            </a:prstGeom>
            <a:noFill/>
            <a:ln w="6350">
              <a:solidFill>
                <a:schemeClr val="tx1"/>
              </a:solidFill>
              <a:round/>
              <a:headEnd/>
              <a:tailEnd type="triangle" w="med" len="med"/>
            </a:ln>
          </p:spPr>
          <p:txBody>
            <a:bodyPr wrap="none" anchor="ctr"/>
            <a:lstStyle/>
            <a:p>
              <a:endParaRPr lang="de-DE">
                <a:latin typeface="+mj-lt"/>
              </a:endParaRPr>
            </a:p>
          </p:txBody>
        </p:sp>
        <p:sp>
          <p:nvSpPr>
            <p:cNvPr id="30744" name="Text Box 33"/>
            <p:cNvSpPr txBox="1">
              <a:spLocks noChangeArrowheads="1"/>
            </p:cNvSpPr>
            <p:nvPr/>
          </p:nvSpPr>
          <p:spPr bwMode="auto">
            <a:xfrm>
              <a:off x="1301" y="2429"/>
              <a:ext cx="577" cy="173"/>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estimates</a:t>
              </a:r>
            </a:p>
          </p:txBody>
        </p:sp>
        <p:sp>
          <p:nvSpPr>
            <p:cNvPr id="30745" name="Text Box 30"/>
            <p:cNvSpPr txBox="1">
              <a:spLocks noChangeArrowheads="1"/>
            </p:cNvSpPr>
            <p:nvPr/>
          </p:nvSpPr>
          <p:spPr bwMode="auto">
            <a:xfrm>
              <a:off x="1413" y="2674"/>
              <a:ext cx="885" cy="378"/>
            </a:xfrm>
            <a:prstGeom prst="rect">
              <a:avLst/>
            </a:prstGeom>
            <a:no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dirty="0">
                  <a:solidFill>
                    <a:schemeClr val="tx1"/>
                  </a:solidFill>
                  <a:latin typeface="+mj-lt"/>
                </a:rPr>
                <a:t>Spike</a:t>
              </a:r>
            </a:p>
            <a:p>
              <a:pPr algn="ctr" defTabSz="631825" eaLnBrk="0" hangingPunct="0"/>
              <a:r>
                <a:rPr lang="en-US" sz="1700" b="1" dirty="0">
                  <a:solidFill>
                    <a:schemeClr val="tx1"/>
                  </a:solidFill>
                  <a:latin typeface="+mj-lt"/>
                </a:rPr>
                <a:t>(“</a:t>
              </a:r>
              <a:r>
                <a:rPr lang="en-US" sz="1700" b="1" dirty="0" err="1">
                  <a:solidFill>
                    <a:schemeClr val="tx1"/>
                  </a:solidFill>
                  <a:latin typeface="+mj-lt"/>
                </a:rPr>
                <a:t>Prototyp</a:t>
              </a:r>
              <a:r>
                <a:rPr lang="en-US" sz="1700" b="1" dirty="0">
                  <a:solidFill>
                    <a:schemeClr val="tx1"/>
                  </a:solidFill>
                  <a:latin typeface="+mj-lt"/>
                </a:rPr>
                <a:t>”)</a:t>
              </a:r>
            </a:p>
          </p:txBody>
        </p:sp>
      </p:grpSp>
      <p:sp>
        <p:nvSpPr>
          <p:cNvPr id="30739" name="Text Box 4"/>
          <p:cNvSpPr txBox="1">
            <a:spLocks noChangeArrowheads="1"/>
          </p:cNvSpPr>
          <p:nvPr/>
        </p:nvSpPr>
        <p:spPr bwMode="auto">
          <a:xfrm>
            <a:off x="2708291" y="3117468"/>
            <a:ext cx="1074705" cy="59970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dirty="0">
                <a:solidFill>
                  <a:schemeClr val="tx1"/>
                </a:solidFill>
                <a:latin typeface="+mj-lt"/>
              </a:rPr>
              <a:t>Release </a:t>
            </a:r>
          </a:p>
          <a:p>
            <a:pPr algn="ctr" defTabSz="631825" eaLnBrk="0" hangingPunct="0"/>
            <a:r>
              <a:rPr lang="en-US" sz="1700" b="1" dirty="0">
                <a:solidFill>
                  <a:schemeClr val="tx1"/>
                </a:solidFill>
                <a:latin typeface="+mj-lt"/>
              </a:rPr>
              <a:t>Planning</a:t>
            </a:r>
          </a:p>
        </p:txBody>
      </p:sp>
      <p:sp>
        <p:nvSpPr>
          <p:cNvPr id="30740" name="Text Box 5"/>
          <p:cNvSpPr txBox="1">
            <a:spLocks noChangeArrowheads="1"/>
          </p:cNvSpPr>
          <p:nvPr/>
        </p:nvSpPr>
        <p:spPr bwMode="auto">
          <a:xfrm>
            <a:off x="831580" y="3115881"/>
            <a:ext cx="1134016" cy="599708"/>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dirty="0">
                <a:solidFill>
                  <a:schemeClr val="tx1"/>
                </a:solidFill>
                <a:latin typeface="+mj-lt"/>
              </a:rPr>
              <a:t>System</a:t>
            </a:r>
          </a:p>
          <a:p>
            <a:pPr algn="ctr" defTabSz="631825" eaLnBrk="0" hangingPunct="0"/>
            <a:r>
              <a:rPr lang="en-US" sz="1700" b="1" dirty="0">
                <a:solidFill>
                  <a:schemeClr val="tx1"/>
                </a:solidFill>
                <a:latin typeface="+mj-lt"/>
              </a:rPr>
              <a:t>Metaphor</a:t>
            </a:r>
          </a:p>
        </p:txBody>
      </p:sp>
      <p:sp>
        <p:nvSpPr>
          <p:cNvPr id="30741" name="Text Box 3"/>
          <p:cNvSpPr txBox="1">
            <a:spLocks noChangeArrowheads="1"/>
          </p:cNvSpPr>
          <p:nvPr/>
        </p:nvSpPr>
        <p:spPr bwMode="auto">
          <a:xfrm>
            <a:off x="652463" y="2102873"/>
            <a:ext cx="1433512" cy="341312"/>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dirty="0">
                <a:solidFill>
                  <a:schemeClr val="tx1"/>
                </a:solidFill>
                <a:latin typeface="+mj-lt"/>
              </a:rPr>
              <a:t>User Stories</a:t>
            </a:r>
          </a:p>
        </p:txBody>
      </p:sp>
      <p:sp>
        <p:nvSpPr>
          <p:cNvPr id="4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4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1401682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6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6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2800" dirty="0" smtClean="0"/>
              <a:t>How much planning does a project need?</a:t>
            </a:r>
            <a:r>
              <a:rPr lang="en-US" sz="3200" dirty="0" smtClean="0"/>
              <a:t/>
            </a:r>
            <a:br>
              <a:rPr lang="en-US" sz="3200" dirty="0" smtClean="0"/>
            </a:br>
            <a:r>
              <a:rPr lang="en-US" sz="1400" dirty="0" smtClean="0"/>
              <a:t>Inspired by</a:t>
            </a:r>
            <a:r>
              <a:rPr lang="en-US" sz="1400" dirty="0" smtClean="0">
                <a:solidFill>
                  <a:schemeClr val="tx1"/>
                </a:solidFill>
              </a:rPr>
              <a:t> Barry Boehm</a:t>
            </a:r>
            <a:endParaRPr lang="en-US" sz="3200" dirty="0" smtClean="0">
              <a:solidFill>
                <a:schemeClr val="tx1"/>
              </a:solidFill>
            </a:endParaRPr>
          </a:p>
        </p:txBody>
      </p:sp>
      <p:sp>
        <p:nvSpPr>
          <p:cNvPr id="39939"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39940" name="Oval 4"/>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39941" name="Text Box 5"/>
          <p:cNvSpPr txBox="1">
            <a:spLocks noChangeArrowheads="1"/>
          </p:cNvSpPr>
          <p:nvPr/>
        </p:nvSpPr>
        <p:spPr bwMode="auto">
          <a:xfrm>
            <a:off x="6516216" y="1637115"/>
            <a:ext cx="2496618"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Fine grained Contracts</a:t>
            </a:r>
            <a:endParaRPr lang="en-US" dirty="0">
              <a:solidFill>
                <a:prstClr val="black"/>
              </a:solidFill>
              <a:latin typeface="Calibri"/>
            </a:endParaRPr>
          </a:p>
          <a:p>
            <a:pPr defTabSz="631825"/>
            <a:r>
              <a:rPr lang="en-US" dirty="0">
                <a:solidFill>
                  <a:prstClr val="black"/>
                </a:solidFill>
                <a:latin typeface="Calibri"/>
              </a:rPr>
              <a:t>++ clear basis for work</a:t>
            </a:r>
          </a:p>
          <a:p>
            <a:pPr defTabSz="631825"/>
            <a:r>
              <a:rPr lang="en-US" dirty="0">
                <a:solidFill>
                  <a:prstClr val="black"/>
                </a:solidFill>
                <a:latin typeface="Calibri"/>
              </a:rPr>
              <a:t>+   financial security</a:t>
            </a:r>
          </a:p>
          <a:p>
            <a:pPr defTabSz="631825"/>
            <a:r>
              <a:rPr lang="en-US" dirty="0">
                <a:solidFill>
                  <a:prstClr val="black"/>
                </a:solidFill>
                <a:latin typeface="Calibri"/>
              </a:rPr>
              <a:t>- - very high effort</a:t>
            </a:r>
          </a:p>
          <a:p>
            <a:pPr defTabSz="631825"/>
            <a:r>
              <a:rPr lang="en-US" dirty="0">
                <a:solidFill>
                  <a:prstClr val="black"/>
                </a:solidFill>
                <a:latin typeface="Calibri"/>
              </a:rPr>
              <a:t>- - Changes very hard </a:t>
            </a:r>
            <a:br>
              <a:rPr lang="en-US" dirty="0">
                <a:solidFill>
                  <a:prstClr val="black"/>
                </a:solidFill>
                <a:latin typeface="Calibri"/>
              </a:rPr>
            </a:br>
            <a:r>
              <a:rPr lang="en-US" dirty="0">
                <a:solidFill>
                  <a:prstClr val="black"/>
                </a:solidFill>
                <a:latin typeface="Calibri"/>
              </a:rPr>
              <a:t>     to achieve</a:t>
            </a:r>
          </a:p>
        </p:txBody>
      </p:sp>
      <p:pic>
        <p:nvPicPr>
          <p:cNvPr id="39942" name="Picture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73963" y="3919538"/>
            <a:ext cx="1231900" cy="2447925"/>
          </a:xfrm>
          <a:prstGeom prst="rect">
            <a:avLst/>
          </a:prstGeom>
          <a:noFill/>
          <a:ln w="6350">
            <a:noFill/>
            <a:miter lim="800000"/>
            <a:headEnd/>
            <a:tailEnd/>
          </a:ln>
        </p:spPr>
      </p:pic>
      <p:sp>
        <p:nvSpPr>
          <p:cNvPr id="11"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15466082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0964"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5"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6" name="Text Box 6"/>
          <p:cNvSpPr txBox="1">
            <a:spLocks noChangeArrowheads="1"/>
          </p:cNvSpPr>
          <p:nvPr/>
        </p:nvSpPr>
        <p:spPr bwMode="auto">
          <a:xfrm>
            <a:off x="138113" y="1723228"/>
            <a:ext cx="2660124"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ad hoc</a:t>
            </a:r>
          </a:p>
          <a:p>
            <a:pPr defTabSz="631825"/>
            <a:r>
              <a:rPr lang="en-US" dirty="0">
                <a:solidFill>
                  <a:prstClr val="black"/>
                </a:solidFill>
                <a:latin typeface="Calibri"/>
              </a:rPr>
              <a:t>+ low planning effort</a:t>
            </a:r>
          </a:p>
          <a:p>
            <a:pPr defTabSz="631825"/>
            <a:r>
              <a:rPr lang="en-US" dirty="0">
                <a:solidFill>
                  <a:prstClr val="black"/>
                </a:solidFill>
                <a:latin typeface="Calibri"/>
              </a:rPr>
              <a:t>+ individual freedom</a:t>
            </a:r>
          </a:p>
          <a:p>
            <a:pPr defTabSz="631825"/>
            <a:r>
              <a:rPr lang="en-US" dirty="0">
                <a:solidFill>
                  <a:prstClr val="black"/>
                </a:solidFill>
                <a:latin typeface="Calibri"/>
              </a:rPr>
              <a:t>- - result hard to anticipate</a:t>
            </a:r>
          </a:p>
          <a:p>
            <a:pPr defTabSz="631825"/>
            <a:r>
              <a:rPr lang="en-US" dirty="0">
                <a:solidFill>
                  <a:prstClr val="black"/>
                </a:solidFill>
                <a:latin typeface="Calibri"/>
              </a:rPr>
              <a:t>- - depending on “Hero”</a:t>
            </a:r>
          </a:p>
        </p:txBody>
      </p:sp>
      <p:pic>
        <p:nvPicPr>
          <p:cNvPr id="40967"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2125" y="3984625"/>
            <a:ext cx="1182688" cy="2516188"/>
          </a:xfrm>
          <a:prstGeom prst="rect">
            <a:avLst/>
          </a:prstGeom>
          <a:noFill/>
          <a:ln w="6350">
            <a:noFill/>
            <a:miter lim="800000"/>
            <a:headEnd/>
            <a:tailEnd/>
          </a:ln>
        </p:spPr>
      </p:pic>
      <p:sp>
        <p:nvSpPr>
          <p:cNvPr id="40968" name="Rectangle 8"/>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 </a:t>
            </a:r>
            <a:br>
              <a:rPr lang="en-US" dirty="0">
                <a:solidFill>
                  <a:srgbClr val="2358A7"/>
                </a:solidFill>
                <a:latin typeface="Calibri"/>
              </a:rPr>
            </a:br>
            <a:r>
              <a:rPr lang="en-US" dirty="0">
                <a:solidFill>
                  <a:srgbClr val="2358A7"/>
                </a:solidFill>
                <a:latin typeface="Calibri"/>
              </a:rPr>
              <a:t>Contracts</a:t>
            </a:r>
          </a:p>
        </p:txBody>
      </p:sp>
      <p:sp>
        <p:nvSpPr>
          <p:cNvPr id="12"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17551736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5152358" y="1585980"/>
            <a:ext cx="2683593"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&amp; Plan Driven</a:t>
            </a:r>
          </a:p>
          <a:p>
            <a:pPr defTabSz="631825"/>
            <a:r>
              <a:rPr lang="en-US" dirty="0">
                <a:solidFill>
                  <a:prstClr val="black"/>
                </a:solidFill>
                <a:latin typeface="Calibri"/>
              </a:rPr>
              <a:t>+ long term predictions</a:t>
            </a:r>
          </a:p>
          <a:p>
            <a:pPr defTabSz="631825"/>
            <a:r>
              <a:rPr lang="en-US" dirty="0">
                <a:solidFill>
                  <a:prstClr val="black"/>
                </a:solidFill>
                <a:latin typeface="Calibri"/>
              </a:rPr>
              <a:t>+ good status control</a:t>
            </a:r>
          </a:p>
          <a:p>
            <a:pPr defTabSz="631825"/>
            <a:r>
              <a:rPr lang="en-US" dirty="0">
                <a:solidFill>
                  <a:prstClr val="black"/>
                </a:solidFill>
                <a:latin typeface="Calibri"/>
              </a:rPr>
              <a:t>- - Changes difficult</a:t>
            </a:r>
          </a:p>
          <a:p>
            <a:pPr defTabSz="631825"/>
            <a:r>
              <a:rPr lang="en-US" dirty="0">
                <a:solidFill>
                  <a:prstClr val="black"/>
                </a:solidFill>
                <a:latin typeface="Calibri"/>
              </a:rPr>
              <a:t>- - unrealistic assumptions </a:t>
            </a:r>
          </a:p>
          <a:p>
            <a:pPr defTabSz="631825"/>
            <a:r>
              <a:rPr lang="en-US" dirty="0">
                <a:solidFill>
                  <a:prstClr val="black"/>
                </a:solidFill>
                <a:latin typeface="Calibri"/>
              </a:rPr>
              <a:t>     hard to eliminate</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18138" y="3919538"/>
            <a:ext cx="2709862" cy="1558925"/>
          </a:xfrm>
          <a:prstGeom prst="rect">
            <a:avLst/>
          </a:prstGeom>
          <a:noFill/>
          <a:ln w="6350">
            <a:noFill/>
            <a:miter lim="800000"/>
            <a:headEnd/>
            <a:tailEnd/>
          </a:ln>
        </p:spPr>
      </p:pic>
      <p:pic>
        <p:nvPicPr>
          <p:cNvPr id="41989"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65988" y="5159375"/>
            <a:ext cx="1343025" cy="1425575"/>
          </a:xfrm>
          <a:prstGeom prst="rect">
            <a:avLst/>
          </a:prstGeom>
          <a:noFill/>
          <a:ln w="6350">
            <a:noFill/>
            <a:miter lim="800000"/>
            <a:headEnd/>
            <a:tailEnd/>
          </a:ln>
        </p:spPr>
      </p:pic>
      <p:sp>
        <p:nvSpPr>
          <p:cNvPr id="41990" name="Line 6"/>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1991" name="Oval 7"/>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2" name="Oval 8"/>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3" name="Rectangle 9"/>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1994" name="Rectangle 10"/>
          <p:cNvSpPr>
            <a:spLocks noChangeArrowheads="1"/>
          </p:cNvSpPr>
          <p:nvPr/>
        </p:nvSpPr>
        <p:spPr bwMode="auto">
          <a:xfrm>
            <a:off x="492125" y="2932376"/>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1995" name="AutoShape 11"/>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3" name="Rectangle 2"/>
          <p:cNvSpPr>
            <a:spLocks noGrp="1" noChangeArrowheads="1"/>
          </p:cNvSpPr>
          <p:nvPr>
            <p:ph type="title"/>
          </p:nvPr>
        </p:nvSpPr>
        <p:spPr/>
        <p:txBody>
          <a:bodyPr/>
          <a:lstStyle/>
          <a:p>
            <a:r>
              <a:rPr lang="en-US" sz="2800" dirty="0" smtClean="0"/>
              <a:t>How much planning does a project need?</a:t>
            </a:r>
            <a:r>
              <a:rPr lang="en-US" dirty="0" smtClean="0"/>
              <a:t/>
            </a:r>
            <a:br>
              <a:rPr lang="en-US"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35465593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 Agile vs. Plan-driven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history</a:t>
            </a:r>
          </a:p>
          <a:p>
            <a:pPr lvl="1"/>
            <a:r>
              <a:rPr lang="en-US" dirty="0" smtClean="0"/>
              <a:t>Software crisis (1968)</a:t>
            </a:r>
          </a:p>
          <a:p>
            <a:pPr lvl="1"/>
            <a:r>
              <a:rPr lang="en-US" dirty="0" smtClean="0"/>
              <a:t>Chaos report (Standish group: since 1994, every 1-2 years)</a:t>
            </a:r>
          </a:p>
          <a:p>
            <a:pPr lvl="1"/>
            <a:r>
              <a:rPr lang="en-US" dirty="0" smtClean="0"/>
              <a:t>Similar reports (e.g. recent study by Forrester)</a:t>
            </a:r>
          </a:p>
          <a:p>
            <a:pPr lvl="1"/>
            <a:endParaRPr lang="en-US" dirty="0" smtClean="0"/>
          </a:p>
          <a:p>
            <a:pPr lvl="1">
              <a:buFont typeface="Wingdings" charset="0"/>
              <a:buChar char="à"/>
            </a:pPr>
            <a:r>
              <a:rPr lang="en-US" dirty="0" smtClean="0">
                <a:sym typeface="Wingdings"/>
              </a:rPr>
              <a:t>Too many software projects (still) fail!</a:t>
            </a:r>
          </a:p>
          <a:p>
            <a:pPr>
              <a:buFont typeface="Arial"/>
              <a:buChar char="•"/>
            </a:pPr>
            <a:endParaRPr lang="en-US" dirty="0" smtClean="0"/>
          </a:p>
          <a:p>
            <a:pPr>
              <a:buFont typeface="Arial"/>
              <a:buChar char="•"/>
            </a:pPr>
            <a:r>
              <a:rPr lang="en-US" dirty="0" smtClean="0">
                <a:sym typeface="Wingdings"/>
              </a:rPr>
              <a:t>Success factors: </a:t>
            </a:r>
          </a:p>
          <a:p>
            <a:pPr lvl="1">
              <a:buFont typeface="Arial"/>
              <a:buChar char="•"/>
            </a:pPr>
            <a:r>
              <a:rPr lang="en-US" dirty="0" smtClean="0">
                <a:sym typeface="Wingdings"/>
              </a:rPr>
              <a:t>End-user involvement, Top-Management support, clear requirements</a:t>
            </a:r>
          </a:p>
          <a:p>
            <a:pPr>
              <a:buFont typeface="Arial"/>
              <a:buChar char="•"/>
            </a:pPr>
            <a:r>
              <a:rPr lang="en-US" dirty="0" smtClean="0">
                <a:sym typeface="Wingdings"/>
              </a:rPr>
              <a:t>Failure factors: </a:t>
            </a:r>
          </a:p>
          <a:p>
            <a:pPr lvl="1">
              <a:buFont typeface="Arial"/>
              <a:buChar char="•"/>
            </a:pPr>
            <a:r>
              <a:rPr lang="en-US" dirty="0" smtClean="0">
                <a:sym typeface="Wingdings"/>
              </a:rPr>
              <a:t>No End-user involvement, unclear and incomplete requirements, high number of requirements changes</a:t>
            </a:r>
          </a:p>
          <a:p>
            <a:pPr lvl="1">
              <a:buFont typeface="Wingdings" charset="0"/>
              <a:buChar char="à"/>
            </a:pPr>
            <a:endParaRPr lang="en-US" dirty="0">
              <a:sym typeface="Wingdings"/>
            </a:endParaRPr>
          </a:p>
          <a:p>
            <a:pPr>
              <a:buFont typeface="Wingdings" charset="0"/>
              <a:buChar char="à"/>
            </a:pPr>
            <a:r>
              <a:rPr lang="en-US" dirty="0" smtClean="0">
                <a:sym typeface="Wingdings"/>
              </a:rPr>
              <a:t>Software </a:t>
            </a:r>
            <a:r>
              <a:rPr lang="en-US" b="1" dirty="0" smtClean="0">
                <a:sym typeface="Wingdings"/>
              </a:rPr>
              <a:t>Engineering</a:t>
            </a:r>
            <a:r>
              <a:rPr lang="en-US" dirty="0" smtClean="0">
                <a:sym typeface="Wingdings"/>
              </a:rPr>
              <a:t>: Systematic / repeatable approaches to build software.</a:t>
            </a:r>
            <a:endParaRPr lang="en-US" dirty="0" smtClean="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39140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animEffect transition="in" filter="fade">
                                      <p:cBhvr>
                                        <p:cTn id="2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2053"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4"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5" name="Text Box 6"/>
          <p:cNvSpPr txBox="1">
            <a:spLocks noChangeArrowheads="1"/>
          </p:cNvSpPr>
          <p:nvPr/>
        </p:nvSpPr>
        <p:spPr bwMode="auto">
          <a:xfrm>
            <a:off x="3305651" y="1859484"/>
            <a:ext cx="2867062"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and Risk Driven</a:t>
            </a:r>
          </a:p>
          <a:p>
            <a:pPr defTabSz="631825"/>
            <a:r>
              <a:rPr lang="en-US" dirty="0">
                <a:solidFill>
                  <a:prstClr val="black"/>
                </a:solidFill>
                <a:latin typeface="Calibri"/>
              </a:rPr>
              <a:t>++ active</a:t>
            </a:r>
          </a:p>
          <a:p>
            <a:pPr defTabSz="631825"/>
            <a:r>
              <a:rPr lang="en-US" dirty="0">
                <a:solidFill>
                  <a:prstClr val="black"/>
                </a:solidFill>
                <a:latin typeface="Calibri"/>
              </a:rPr>
              <a:t>+ Partial results early</a:t>
            </a:r>
          </a:p>
          <a:p>
            <a:pPr defTabSz="631825"/>
            <a:r>
              <a:rPr lang="en-US" dirty="0">
                <a:solidFill>
                  <a:prstClr val="black"/>
                </a:solidFill>
                <a:latin typeface="Calibri"/>
              </a:rPr>
              <a:t>- Hard: long-term planning</a:t>
            </a:r>
          </a:p>
          <a:p>
            <a:pPr defTabSz="631825"/>
            <a:r>
              <a:rPr lang="en-US" dirty="0">
                <a:solidFill>
                  <a:prstClr val="black"/>
                </a:solidFill>
                <a:latin typeface="Calibri"/>
              </a:rPr>
              <a:t>- Relatively high effort</a:t>
            </a:r>
          </a:p>
        </p:txBody>
      </p:sp>
      <p:sp>
        <p:nvSpPr>
          <p:cNvPr id="2056" name="Line 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aphicFrame>
        <p:nvGraphicFramePr>
          <p:cNvPr id="2050" name="Object 8"/>
          <p:cNvGraphicFramePr>
            <a:graphicFrameLocks noChangeAspect="1"/>
          </p:cNvGraphicFramePr>
          <p:nvPr/>
        </p:nvGraphicFramePr>
        <p:xfrm>
          <a:off x="3721100" y="3613150"/>
          <a:ext cx="3371850" cy="3244850"/>
        </p:xfrm>
        <a:graphic>
          <a:graphicData uri="http://schemas.openxmlformats.org/presentationml/2006/ole">
            <mc:AlternateContent xmlns:mc="http://schemas.openxmlformats.org/markup-compatibility/2006">
              <mc:Choice xmlns:v="urn:schemas-microsoft-com:vml" Requires="v">
                <p:oleObj spid="_x0000_s2067" name="Paint Shop Pro Image" r:id="rId4" imgW="3931707" imgH="3785366" progId="">
                  <p:embed/>
                </p:oleObj>
              </mc:Choice>
              <mc:Fallback>
                <p:oleObj name="Paint Shop Pro Image" r:id="rId4" imgW="3931707" imgH="378536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100" y="3613150"/>
                        <a:ext cx="3371850" cy="324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7" name="Line 9"/>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8" name="Line 10"/>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9" name="Rectangle 11"/>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2060" name="Rectangle 12"/>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2061" name="Rectangle 13"/>
          <p:cNvSpPr>
            <a:spLocks noChangeArrowheads="1"/>
          </p:cNvSpPr>
          <p:nvPr/>
        </p:nvSpPr>
        <p:spPr bwMode="auto">
          <a:xfrm>
            <a:off x="5948363" y="2727995"/>
            <a:ext cx="1342305"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2062" name="AutoShape 14"/>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063" name="AutoShape 15"/>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7"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0"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81323542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3012"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3"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4" name="Text Box 6"/>
          <p:cNvSpPr txBox="1">
            <a:spLocks noChangeArrowheads="1"/>
          </p:cNvSpPr>
          <p:nvPr/>
        </p:nvSpPr>
        <p:spPr bwMode="auto">
          <a:xfrm>
            <a:off x="1270000" y="1820235"/>
            <a:ext cx="2835503"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err="1">
                <a:solidFill>
                  <a:srgbClr val="2358A7"/>
                </a:solidFill>
                <a:latin typeface="Calibri"/>
              </a:rPr>
              <a:t>eXtreme</a:t>
            </a:r>
            <a:r>
              <a:rPr lang="en-US" sz="2000" dirty="0">
                <a:solidFill>
                  <a:srgbClr val="2358A7"/>
                </a:solidFill>
                <a:latin typeface="Calibri"/>
              </a:rPr>
              <a:t> Programming</a:t>
            </a:r>
            <a:endParaRPr lang="en-US" dirty="0">
              <a:solidFill>
                <a:prstClr val="black"/>
              </a:solidFill>
              <a:latin typeface="Calibri"/>
            </a:endParaRPr>
          </a:p>
          <a:p>
            <a:pPr defTabSz="631825"/>
            <a:r>
              <a:rPr lang="en-US" dirty="0">
                <a:solidFill>
                  <a:prstClr val="black"/>
                </a:solidFill>
                <a:latin typeface="Calibri"/>
              </a:rPr>
              <a:t>+ Early core results</a:t>
            </a:r>
          </a:p>
          <a:p>
            <a:pPr defTabSz="631825"/>
            <a:r>
              <a:rPr lang="en-US" dirty="0">
                <a:solidFill>
                  <a:prstClr val="black"/>
                </a:solidFill>
                <a:latin typeface="Calibri"/>
              </a:rPr>
              <a:t>++ Changes unproblematic</a:t>
            </a:r>
          </a:p>
          <a:p>
            <a:pPr defTabSz="631825"/>
            <a:r>
              <a:rPr lang="en-US" dirty="0">
                <a:solidFill>
                  <a:prstClr val="black"/>
                </a:solidFill>
                <a:latin typeface="Calibri"/>
              </a:rPr>
              <a:t>- Hard to do in large projects</a:t>
            </a:r>
          </a:p>
          <a:p>
            <a:pPr defTabSz="631825"/>
            <a:r>
              <a:rPr lang="en-US" dirty="0">
                <a:solidFill>
                  <a:prstClr val="black"/>
                </a:solidFill>
                <a:latin typeface="Calibri"/>
              </a:rPr>
              <a:t>- Relies on self-discipline</a:t>
            </a:r>
            <a:endParaRPr lang="en-US" sz="1500" dirty="0">
              <a:solidFill>
                <a:prstClr val="black"/>
              </a:solidFill>
              <a:latin typeface="Calibri"/>
            </a:endParaRPr>
          </a:p>
        </p:txBody>
      </p:sp>
      <p:sp>
        <p:nvSpPr>
          <p:cNvPr id="43015" name="Line 7"/>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pic>
        <p:nvPicPr>
          <p:cNvPr id="43016" name="Picture 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32000" y="4049713"/>
            <a:ext cx="1724025" cy="1566862"/>
          </a:xfrm>
          <a:prstGeom prst="rect">
            <a:avLst/>
          </a:prstGeom>
          <a:noFill/>
          <a:ln w="6350">
            <a:noFill/>
            <a:miter lim="800000"/>
            <a:headEnd/>
            <a:tailEnd/>
          </a:ln>
        </p:spPr>
      </p:pic>
      <p:sp>
        <p:nvSpPr>
          <p:cNvPr id="43017" name="Line 9"/>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8" name="Line 10"/>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9" name="Line 11"/>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0" name="Rectangle 12"/>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3021" name="Rectangle 13"/>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3022" name="Rectangle 14"/>
          <p:cNvSpPr>
            <a:spLocks noChangeArrowheads="1"/>
          </p:cNvSpPr>
          <p:nvPr/>
        </p:nvSpPr>
        <p:spPr bwMode="auto">
          <a:xfrm>
            <a:off x="5948363" y="2727996"/>
            <a:ext cx="1307140"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3023" name="Rectangle 15"/>
          <p:cNvSpPr>
            <a:spLocks noChangeArrowheads="1"/>
          </p:cNvSpPr>
          <p:nvPr/>
        </p:nvSpPr>
        <p:spPr bwMode="auto">
          <a:xfrm>
            <a:off x="4078288" y="2727996"/>
            <a:ext cx="1501904"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3024" name="Line 16"/>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5" name="Line 1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6" name="Line 18"/>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7" name="AutoShape 19"/>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8" name="AutoShape 20"/>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9" name="AutoShape 21"/>
          <p:cNvSpPr>
            <a:spLocks noChangeArrowheads="1"/>
          </p:cNvSpPr>
          <p:nvPr/>
        </p:nvSpPr>
        <p:spPr bwMode="auto">
          <a:xfrm>
            <a:off x="25241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3"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1267025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reeform 2"/>
          <p:cNvSpPr>
            <a:spLocks/>
          </p:cNvSpPr>
          <p:nvPr/>
        </p:nvSpPr>
        <p:spPr bwMode="auto">
          <a:xfrm>
            <a:off x="3741738" y="4778375"/>
            <a:ext cx="1303337" cy="2079625"/>
          </a:xfrm>
          <a:custGeom>
            <a:avLst/>
            <a:gdLst>
              <a:gd name="T0" fmla="*/ 862050 w 1016"/>
              <a:gd name="T1" fmla="*/ 32664 h 1528"/>
              <a:gd name="T2" fmla="*/ 307875 w 1016"/>
              <a:gd name="T3" fmla="*/ 293978 h 1528"/>
              <a:gd name="T4" fmla="*/ 123150 w 1016"/>
              <a:gd name="T5" fmla="*/ 685950 h 1528"/>
              <a:gd name="T6" fmla="*/ 246300 w 1016"/>
              <a:gd name="T7" fmla="*/ 1208578 h 1528"/>
              <a:gd name="T8" fmla="*/ 61575 w 1016"/>
              <a:gd name="T9" fmla="*/ 1404564 h 1528"/>
              <a:gd name="T10" fmla="*/ 123150 w 1016"/>
              <a:gd name="T11" fmla="*/ 1992520 h 1528"/>
              <a:gd name="T12" fmla="*/ 800475 w 1016"/>
              <a:gd name="T13" fmla="*/ 1796535 h 1528"/>
              <a:gd name="T14" fmla="*/ 1293075 w 1016"/>
              <a:gd name="T15" fmla="*/ 293978 h 1528"/>
              <a:gd name="T16" fmla="*/ 862050 w 1016"/>
              <a:gd name="T17" fmla="*/ 32664 h 1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6"/>
              <a:gd name="T28" fmla="*/ 0 h 1528"/>
              <a:gd name="T29" fmla="*/ 1016 w 1016"/>
              <a:gd name="T30" fmla="*/ 1528 h 15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6" h="1528">
                <a:moveTo>
                  <a:pt x="672" y="24"/>
                </a:moveTo>
                <a:cubicBezTo>
                  <a:pt x="544" y="24"/>
                  <a:pt x="336" y="136"/>
                  <a:pt x="240" y="216"/>
                </a:cubicBezTo>
                <a:cubicBezTo>
                  <a:pt x="144" y="296"/>
                  <a:pt x="104" y="392"/>
                  <a:pt x="96" y="504"/>
                </a:cubicBezTo>
                <a:cubicBezTo>
                  <a:pt x="88" y="616"/>
                  <a:pt x="200" y="800"/>
                  <a:pt x="192" y="888"/>
                </a:cubicBezTo>
                <a:cubicBezTo>
                  <a:pt x="184" y="976"/>
                  <a:pt x="64" y="936"/>
                  <a:pt x="48" y="1032"/>
                </a:cubicBezTo>
                <a:cubicBezTo>
                  <a:pt x="32" y="1128"/>
                  <a:pt x="0" y="1416"/>
                  <a:pt x="96" y="1464"/>
                </a:cubicBezTo>
                <a:cubicBezTo>
                  <a:pt x="192" y="1512"/>
                  <a:pt x="472" y="1528"/>
                  <a:pt x="624" y="1320"/>
                </a:cubicBezTo>
                <a:cubicBezTo>
                  <a:pt x="776" y="1112"/>
                  <a:pt x="1000" y="432"/>
                  <a:pt x="1008" y="216"/>
                </a:cubicBezTo>
                <a:cubicBezTo>
                  <a:pt x="1016" y="0"/>
                  <a:pt x="800" y="24"/>
                  <a:pt x="672" y="24"/>
                </a:cubicBezTo>
                <a:close/>
              </a:path>
            </a:pathLst>
          </a:custGeom>
          <a:solidFill>
            <a:schemeClr val="bg1"/>
          </a:solidFill>
          <a:ln w="6350">
            <a:noFill/>
            <a:round/>
            <a:headEnd/>
            <a:tailEnd/>
          </a:ln>
        </p:spPr>
        <p:txBody>
          <a:bodyPr wrap="none" anchor="ctr"/>
          <a:lstStyle/>
          <a:p>
            <a:endParaRPr lang="de-DE">
              <a:solidFill>
                <a:prstClr val="black"/>
              </a:solidFill>
              <a:latin typeface="Calibri"/>
            </a:endParaRPr>
          </a:p>
        </p:txBody>
      </p:sp>
      <p:sp>
        <p:nvSpPr>
          <p:cNvPr id="44036" name="Line 4"/>
          <p:cNvSpPr>
            <a:spLocks noChangeShapeType="1"/>
          </p:cNvSpPr>
          <p:nvPr/>
        </p:nvSpPr>
        <p:spPr bwMode="auto">
          <a:xfrm>
            <a:off x="923925" y="409257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4037" name="Oval 5"/>
          <p:cNvSpPr>
            <a:spLocks noChangeArrowheads="1"/>
          </p:cNvSpPr>
          <p:nvPr/>
        </p:nvSpPr>
        <p:spPr bwMode="auto">
          <a:xfrm>
            <a:off x="80010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8" name="Oval 6"/>
          <p:cNvSpPr>
            <a:spLocks noChangeArrowheads="1"/>
          </p:cNvSpPr>
          <p:nvPr/>
        </p:nvSpPr>
        <p:spPr bwMode="auto">
          <a:xfrm>
            <a:off x="831215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9" name="Line 7"/>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0" name="Line 8"/>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2" name="Group 9"/>
          <p:cNvGrpSpPr>
            <a:grpSpLocks/>
          </p:cNvGrpSpPr>
          <p:nvPr/>
        </p:nvGrpSpPr>
        <p:grpSpPr bwMode="auto">
          <a:xfrm>
            <a:off x="2647950" y="4224341"/>
            <a:ext cx="2263775" cy="310920"/>
            <a:chOff x="2075" y="2688"/>
            <a:chExt cx="1765" cy="229"/>
          </a:xfrm>
        </p:grpSpPr>
        <p:sp>
          <p:nvSpPr>
            <p:cNvPr id="44402" name="Text Box 10"/>
            <p:cNvSpPr txBox="1">
              <a:spLocks noChangeArrowheads="1"/>
            </p:cNvSpPr>
            <p:nvPr/>
          </p:nvSpPr>
          <p:spPr bwMode="auto">
            <a:xfrm>
              <a:off x="2110" y="2691"/>
              <a:ext cx="1002" cy="226"/>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srgbClr val="6600CC"/>
                  </a:solidFill>
                  <a:latin typeface="Calibri"/>
                </a:rPr>
                <a:t>Agile Methods</a:t>
              </a:r>
            </a:p>
          </p:txBody>
        </p:sp>
        <p:sp>
          <p:nvSpPr>
            <p:cNvPr id="44403" name="Line 11"/>
            <p:cNvSpPr>
              <a:spLocks noChangeShapeType="1"/>
            </p:cNvSpPr>
            <p:nvPr/>
          </p:nvSpPr>
          <p:spPr bwMode="auto">
            <a:xfrm>
              <a:off x="2075" y="2688"/>
              <a:ext cx="1765" cy="0"/>
            </a:xfrm>
            <a:prstGeom prst="line">
              <a:avLst/>
            </a:prstGeom>
            <a:noFill/>
            <a:ln w="38100">
              <a:solidFill>
                <a:srgbClr val="FFCC00"/>
              </a:solidFill>
              <a:round/>
              <a:headEnd type="triangle" w="med" len="med"/>
              <a:tailEnd type="triangle" w="med" len="med"/>
            </a:ln>
          </p:spPr>
          <p:txBody>
            <a:bodyPr wrap="none" anchor="ctr"/>
            <a:lstStyle/>
            <a:p>
              <a:endParaRPr lang="de-DE">
                <a:solidFill>
                  <a:prstClr val="black"/>
                </a:solidFill>
                <a:latin typeface="Calibri"/>
              </a:endParaRPr>
            </a:p>
          </p:txBody>
        </p:sp>
      </p:grpSp>
      <p:sp>
        <p:nvSpPr>
          <p:cNvPr id="44042" name="Line 12"/>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3" name="Line 13"/>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4" name="Line 14"/>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5" name="Line 15"/>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6" name="Rectangle 16"/>
          <p:cNvSpPr>
            <a:spLocks noChangeArrowheads="1"/>
          </p:cNvSpPr>
          <p:nvPr/>
        </p:nvSpPr>
        <p:spPr bwMode="auto">
          <a:xfrm>
            <a:off x="7475538" y="3294734"/>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4047" name="Rectangle 17"/>
          <p:cNvSpPr>
            <a:spLocks noChangeArrowheads="1"/>
          </p:cNvSpPr>
          <p:nvPr/>
        </p:nvSpPr>
        <p:spPr bwMode="auto">
          <a:xfrm>
            <a:off x="458788" y="356340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4048" name="Line 18"/>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9" name="Line 19"/>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0" name="Line 20"/>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1" name="Line 21"/>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2" name="Line 22"/>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3" name="Line 23"/>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4" name="Line 24"/>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3" name="Group 25"/>
          <p:cNvGrpSpPr>
            <a:grpSpLocks/>
          </p:cNvGrpSpPr>
          <p:nvPr/>
        </p:nvGrpSpPr>
        <p:grpSpPr bwMode="auto">
          <a:xfrm>
            <a:off x="5935662" y="3295431"/>
            <a:ext cx="1307691" cy="928905"/>
            <a:chOff x="4638" y="2005"/>
            <a:chExt cx="1019" cy="683"/>
          </a:xfrm>
        </p:grpSpPr>
        <p:sp>
          <p:nvSpPr>
            <p:cNvPr id="44400" name="Rectangle 26"/>
            <p:cNvSpPr>
              <a:spLocks noChangeArrowheads="1"/>
            </p:cNvSpPr>
            <p:nvPr/>
          </p:nvSpPr>
          <p:spPr bwMode="auto">
            <a:xfrm>
              <a:off x="4638" y="2005"/>
              <a:ext cx="1019"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4401" name="AutoShape 27"/>
            <p:cNvSpPr>
              <a:spLocks noChangeArrowheads="1"/>
            </p:cNvSpPr>
            <p:nvPr/>
          </p:nvSpPr>
          <p:spPr bwMode="auto">
            <a:xfrm>
              <a:off x="5184"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4" name="Group 28"/>
          <p:cNvGrpSpPr>
            <a:grpSpLocks/>
          </p:cNvGrpSpPr>
          <p:nvPr/>
        </p:nvGrpSpPr>
        <p:grpSpPr bwMode="auto">
          <a:xfrm>
            <a:off x="4065589" y="3295431"/>
            <a:ext cx="1501479" cy="928905"/>
            <a:chOff x="3180" y="2005"/>
            <a:chExt cx="1170" cy="683"/>
          </a:xfrm>
        </p:grpSpPr>
        <p:sp>
          <p:nvSpPr>
            <p:cNvPr id="44398" name="Rectangle 29"/>
            <p:cNvSpPr>
              <a:spLocks noChangeArrowheads="1"/>
            </p:cNvSpPr>
            <p:nvPr/>
          </p:nvSpPr>
          <p:spPr bwMode="auto">
            <a:xfrm>
              <a:off x="3180" y="2005"/>
              <a:ext cx="1170"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4399" name="AutoShape 30"/>
            <p:cNvSpPr>
              <a:spLocks noChangeArrowheads="1"/>
            </p:cNvSpPr>
            <p:nvPr/>
          </p:nvSpPr>
          <p:spPr bwMode="auto">
            <a:xfrm>
              <a:off x="388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5" name="Group 31"/>
          <p:cNvGrpSpPr>
            <a:grpSpLocks/>
          </p:cNvGrpSpPr>
          <p:nvPr/>
        </p:nvGrpSpPr>
        <p:grpSpPr bwMode="auto">
          <a:xfrm>
            <a:off x="1806576" y="3295431"/>
            <a:ext cx="1417627" cy="928905"/>
            <a:chOff x="1419" y="2005"/>
            <a:chExt cx="1106" cy="683"/>
          </a:xfrm>
        </p:grpSpPr>
        <p:sp>
          <p:nvSpPr>
            <p:cNvPr id="44396" name="Rectangle 32"/>
            <p:cNvSpPr>
              <a:spLocks noChangeArrowheads="1"/>
            </p:cNvSpPr>
            <p:nvPr/>
          </p:nvSpPr>
          <p:spPr bwMode="auto">
            <a:xfrm>
              <a:off x="1419" y="2005"/>
              <a:ext cx="1106"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err="1">
                  <a:solidFill>
                    <a:srgbClr val="2358A7"/>
                  </a:solidFill>
                  <a:latin typeface="Calibri"/>
                </a:rPr>
                <a:t>eXtreme</a:t>
              </a:r>
              <a:r>
                <a:rPr lang="en-US" dirty="0">
                  <a:solidFill>
                    <a:srgbClr val="2358A7"/>
                  </a:solidFill>
                  <a:latin typeface="Calibri"/>
                </a:rPr>
                <a:t> </a:t>
              </a:r>
              <a:br>
                <a:rPr lang="en-US" dirty="0">
                  <a:solidFill>
                    <a:srgbClr val="2358A7"/>
                  </a:solidFill>
                  <a:latin typeface="Calibri"/>
                </a:rPr>
              </a:br>
              <a:r>
                <a:rPr lang="en-US" dirty="0">
                  <a:solidFill>
                    <a:srgbClr val="2358A7"/>
                  </a:solidFill>
                  <a:latin typeface="Calibri"/>
                </a:rPr>
                <a:t>Programming</a:t>
              </a:r>
            </a:p>
          </p:txBody>
        </p:sp>
        <p:sp>
          <p:nvSpPr>
            <p:cNvPr id="44397" name="AutoShape 33"/>
            <p:cNvSpPr>
              <a:spLocks noChangeArrowheads="1"/>
            </p:cNvSpPr>
            <p:nvPr/>
          </p:nvSpPr>
          <p:spPr bwMode="auto">
            <a:xfrm>
              <a:off x="19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6" name="Group 34"/>
          <p:cNvGrpSpPr>
            <a:grpSpLocks/>
          </p:cNvGrpSpPr>
          <p:nvPr/>
        </p:nvGrpSpPr>
        <p:grpSpPr bwMode="auto">
          <a:xfrm>
            <a:off x="2267533" y="1485447"/>
            <a:ext cx="2960058" cy="5188404"/>
            <a:chOff x="1779" y="676"/>
            <a:chExt cx="2307" cy="3813"/>
          </a:xfrm>
        </p:grpSpPr>
        <p:grpSp>
          <p:nvGrpSpPr>
            <p:cNvPr id="7" name="Group 35"/>
            <p:cNvGrpSpPr>
              <a:grpSpLocks/>
            </p:cNvGrpSpPr>
            <p:nvPr/>
          </p:nvGrpSpPr>
          <p:grpSpPr bwMode="auto">
            <a:xfrm>
              <a:off x="1779" y="676"/>
              <a:ext cx="2307" cy="3813"/>
              <a:chOff x="1779" y="676"/>
              <a:chExt cx="2307" cy="3813"/>
            </a:xfrm>
          </p:grpSpPr>
          <p:sp>
            <p:nvSpPr>
              <p:cNvPr id="44061" name="Text Box 36"/>
              <p:cNvSpPr txBox="1">
                <a:spLocks noChangeArrowheads="1"/>
              </p:cNvSpPr>
              <p:nvPr/>
            </p:nvSpPr>
            <p:spPr bwMode="auto">
              <a:xfrm>
                <a:off x="1779" y="676"/>
                <a:ext cx="2307" cy="1097"/>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Agile Example: SCRUM</a:t>
                </a:r>
                <a:endParaRPr lang="en-US" dirty="0">
                  <a:solidFill>
                    <a:prstClr val="black"/>
                  </a:solidFill>
                  <a:latin typeface="Calibri"/>
                </a:endParaRPr>
              </a:p>
              <a:p>
                <a:pPr defTabSz="631825"/>
                <a:r>
                  <a:rPr lang="en-US" dirty="0">
                    <a:solidFill>
                      <a:prstClr val="black"/>
                    </a:solidFill>
                    <a:latin typeface="Calibri"/>
                  </a:rPr>
                  <a:t>+ midterm planning</a:t>
                </a:r>
              </a:p>
              <a:p>
                <a:pPr defTabSz="631825"/>
                <a:r>
                  <a:rPr lang="en-US" dirty="0">
                    <a:solidFill>
                      <a:prstClr val="black"/>
                    </a:solidFill>
                    <a:latin typeface="Calibri"/>
                  </a:rPr>
                  <a:t>+ quick reaction</a:t>
                </a:r>
              </a:p>
              <a:p>
                <a:pPr defTabSz="631825"/>
                <a:r>
                  <a:rPr lang="en-US" dirty="0">
                    <a:solidFill>
                      <a:prstClr val="black"/>
                    </a:solidFill>
                    <a:latin typeface="Calibri"/>
                  </a:rPr>
                  <a:t>- Relies on team qualification</a:t>
                </a:r>
              </a:p>
              <a:p>
                <a:pPr defTabSz="631825"/>
                <a:r>
                  <a:rPr lang="en-US" dirty="0">
                    <a:solidFill>
                      <a:prstClr val="black"/>
                    </a:solidFill>
                    <a:latin typeface="Calibri"/>
                  </a:rPr>
                  <a:t>- End-product not specified</a:t>
                </a:r>
              </a:p>
            </p:txBody>
          </p:sp>
          <p:grpSp>
            <p:nvGrpSpPr>
              <p:cNvPr id="8" name="Group 37"/>
              <p:cNvGrpSpPr>
                <a:grpSpLocks/>
              </p:cNvGrpSpPr>
              <p:nvPr/>
            </p:nvGrpSpPr>
            <p:grpSpPr bwMode="auto">
              <a:xfrm>
                <a:off x="1953" y="2976"/>
                <a:ext cx="1849" cy="1513"/>
                <a:chOff x="1953" y="2976"/>
                <a:chExt cx="1849" cy="1513"/>
              </a:xfrm>
            </p:grpSpPr>
            <p:pic>
              <p:nvPicPr>
                <p:cNvPr id="44064" name="Picture 3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12" y="2976"/>
                  <a:ext cx="1258" cy="1018"/>
                </a:xfrm>
                <a:prstGeom prst="rect">
                  <a:avLst/>
                </a:prstGeom>
                <a:noFill/>
                <a:ln w="6350">
                  <a:noFill/>
                  <a:miter lim="800000"/>
                  <a:headEnd/>
                  <a:tailEnd/>
                </a:ln>
              </p:spPr>
            </p:pic>
            <p:grpSp>
              <p:nvGrpSpPr>
                <p:cNvPr id="9" name="Group 39"/>
                <p:cNvGrpSpPr>
                  <a:grpSpLocks/>
                </p:cNvGrpSpPr>
                <p:nvPr/>
              </p:nvGrpSpPr>
              <p:grpSpPr bwMode="auto">
                <a:xfrm flipH="1">
                  <a:off x="3024" y="3168"/>
                  <a:ext cx="778" cy="1321"/>
                  <a:chOff x="2352" y="3024"/>
                  <a:chExt cx="778" cy="1321"/>
                </a:xfrm>
              </p:grpSpPr>
              <p:grpSp>
                <p:nvGrpSpPr>
                  <p:cNvPr id="10" name="Group 40"/>
                  <p:cNvGrpSpPr>
                    <a:grpSpLocks/>
                  </p:cNvGrpSpPr>
                  <p:nvPr/>
                </p:nvGrpSpPr>
                <p:grpSpPr bwMode="auto">
                  <a:xfrm>
                    <a:off x="2352" y="3134"/>
                    <a:ext cx="756" cy="1211"/>
                    <a:chOff x="2352" y="3134"/>
                    <a:chExt cx="756" cy="1211"/>
                  </a:xfrm>
                </p:grpSpPr>
                <p:sp>
                  <p:nvSpPr>
                    <p:cNvPr id="44196" name="Freeform 41"/>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97" name="Freeform 42"/>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8" name="Freeform 43"/>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99" name="Freeform 44"/>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0" name="Freeform 45"/>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1" name="Freeform 46"/>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2" name="Freeform 47"/>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3" name="Freeform 48"/>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4" name="Freeform 49"/>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205" name="Freeform 50"/>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6" name="Freeform 51"/>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7" name="Freeform 52"/>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8" name="Freeform 53"/>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09" name="Freeform 54"/>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0" name="Freeform 55"/>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11" name="Freeform 56"/>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2" name="Freeform 57"/>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3" name="Freeform 58"/>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4" name="Freeform 59"/>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5" name="Freeform 60"/>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6" name="Freeform 61"/>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17" name="Freeform 62"/>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8" name="Freeform 63"/>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19" name="Freeform 64"/>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0" name="Freeform 65"/>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21" name="Freeform 66"/>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2" name="Freeform 67"/>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3" name="Freeform 68"/>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4" name="Freeform 69"/>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5" name="Freeform 70"/>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6" name="Freeform 71"/>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7" name="Freeform 72"/>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8" name="Freeform 73"/>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9" name="Freeform 74"/>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0" name="Freeform 75"/>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1" name="Freeform 76"/>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2" name="Freeform 77"/>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3" name="Freeform 78"/>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4" name="Freeform 79"/>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5" name="Freeform 80"/>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6" name="Freeform 81"/>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7" name="Freeform 82"/>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8" name="Freeform 83"/>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39" name="Freeform 84"/>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0" name="Freeform 85"/>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1" name="Freeform 86"/>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2" name="Freeform 87"/>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3" name="Freeform 88"/>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4" name="Freeform 89"/>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5" name="Freeform 90"/>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6" name="Freeform 91"/>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47" name="Freeform 92"/>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8" name="Freeform 93"/>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49" name="Freeform 94"/>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0" name="Freeform 95"/>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51" name="Freeform 96"/>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2" name="Freeform 97"/>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53" name="Freeform 98"/>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4" name="Freeform 99"/>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5" name="Freeform 100"/>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6" name="Freeform 101"/>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7" name="Freeform 102"/>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8" name="Freeform 103"/>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59" name="Freeform 104"/>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0" name="Freeform 105"/>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close/>
                        </a:path>
                      </a:pathLst>
                    </a:custGeom>
                    <a:solidFill>
                      <a:srgbClr val="856917"/>
                    </a:solidFill>
                    <a:ln w="9525">
                      <a:noFill/>
                      <a:round/>
                      <a:headEnd/>
                      <a:tailEnd/>
                    </a:ln>
                  </p:spPr>
                  <p:txBody>
                    <a:bodyPr/>
                    <a:lstStyle/>
                    <a:p>
                      <a:endParaRPr lang="de-DE">
                        <a:solidFill>
                          <a:prstClr val="black"/>
                        </a:solidFill>
                        <a:latin typeface="Calibri"/>
                      </a:endParaRPr>
                    </a:p>
                  </p:txBody>
                </p:sp>
                <p:sp>
                  <p:nvSpPr>
                    <p:cNvPr id="44261" name="Freeform 106"/>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2" name="Freeform 107"/>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63" name="Freeform 108"/>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4" name="Freeform 109"/>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5" name="Freeform 110"/>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6" name="Freeform 111"/>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67" name="Freeform 112"/>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8" name="Freeform 113"/>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69" name="Freeform 114"/>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0" name="Freeform 115"/>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1" name="Freeform 116"/>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2" name="Freeform 117"/>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73" name="Freeform 118"/>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4" name="Freeform 119"/>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75" name="Freeform 120"/>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6" name="Freeform 121"/>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7" name="Freeform 122"/>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8" name="Freeform 123"/>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79" name="Freeform 124"/>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0" name="Freeform 125"/>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81" name="Freeform 126"/>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2" name="Freeform 127"/>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83" name="Freeform 128"/>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4" name="Freeform 129"/>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85" name="Freeform 130"/>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6" name="Freeform 131"/>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7" name="Freeform 132"/>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8" name="Freeform 133"/>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9" name="Freeform 134"/>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0" name="Freeform 135"/>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1" name="Freeform 136"/>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2" name="Freeform 137"/>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93" name="Freeform 138"/>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4" name="Freeform 139"/>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95" name="Freeform 140"/>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6" name="Freeform 141"/>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7" name="Freeform 142"/>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8" name="Freeform 143"/>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9" name="Freeform 144"/>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0" name="Freeform 145"/>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1" name="Freeform 146"/>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2" name="Freeform 147"/>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3" name="Freeform 148"/>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4" name="Freeform 149"/>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5" name="Freeform 150"/>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6" name="Freeform 151"/>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7" name="Freeform 152"/>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8" name="Freeform 153"/>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9" name="Freeform 154"/>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0" name="Freeform 155"/>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1" name="Freeform 156"/>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2" name="Freeform 157"/>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3" name="Freeform 158"/>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4" name="Freeform 159"/>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5" name="Freeform 160"/>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6" name="Freeform 161"/>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7" name="Freeform 162"/>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8" name="Freeform 163"/>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9" name="Freeform 164"/>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0" name="Freeform 165"/>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1" name="Freeform 166"/>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2" name="Freeform 167"/>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3" name="Freeform 168"/>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4" name="Freeform 169"/>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5" name="Freeform 170"/>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6" name="Freeform 171"/>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7" name="Freeform 172"/>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8" name="Freeform 173"/>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9" name="Freeform 174"/>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0" name="Freeform 175"/>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1" name="Freeform 176"/>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2" name="Freeform 177"/>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3" name="Freeform 178"/>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4" name="Freeform 179"/>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5" name="Freeform 180"/>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6" name="Freeform 181"/>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7" name="Freeform 182"/>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8" name="Freeform 183"/>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9" name="Freeform 184"/>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0" name="Freeform 185"/>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1" name="Freeform 186"/>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2" name="Freeform 187"/>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3" name="Freeform 188"/>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4" name="Freeform 189"/>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5" name="Freeform 190"/>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6" name="Freeform 191"/>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7" name="Freeform 192"/>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8" name="Freeform 193"/>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9" name="Freeform 194"/>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0" name="Freeform 195"/>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1" name="Freeform 196"/>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2" name="Freeform 197"/>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3" name="Freeform 198"/>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4" name="Freeform 199"/>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5" name="Freeform 200"/>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6" name="Freeform 201"/>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357" name="Freeform 202"/>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8" name="Freeform 203"/>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9" name="Freeform 204"/>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0" name="Freeform 205"/>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61" name="Freeform 206"/>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2" name="Freeform 207"/>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3" name="Freeform 208"/>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4" name="Freeform 209"/>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5" name="Freeform 210"/>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6" name="Freeform 211"/>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7" name="Freeform 212"/>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8" name="Freeform 213"/>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9" name="Freeform 214"/>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0" name="Freeform 215"/>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1" name="Freeform 216"/>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2" name="Freeform 217"/>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3" name="Freeform 218"/>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4" name="Freeform 219"/>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5" name="Freeform 220"/>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6" name="Freeform 221"/>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7" name="Freeform 222"/>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8" name="Freeform 223"/>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379" name="Freeform 224"/>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0" name="Freeform 225"/>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81" name="Freeform 226"/>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2" name="Freeform 227"/>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3" name="Freeform 228"/>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4" name="Freeform 229"/>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5" name="Freeform 230"/>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6" name="Freeform 231"/>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7" name="Freeform 232"/>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8" name="Freeform 233"/>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9" name="Freeform 234"/>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0" name="Freeform 235"/>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1" name="Freeform 236"/>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2" name="Freeform 237"/>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3" name="Freeform 238"/>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4" name="Freeform 239"/>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5" name="Freeform 240"/>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8" name="Freeform 241"/>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69" name="Freeform 242"/>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0" name="Freeform 243"/>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071" name="Freeform 244"/>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2" name="Freeform 245"/>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073" name="Freeform 246"/>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4" name="Freeform 247"/>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75" name="Freeform 248"/>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6" name="Freeform 249"/>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7" name="Freeform 250"/>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8" name="Freeform 251"/>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9" name="Freeform 252"/>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0" name="Freeform 253"/>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81" name="Freeform 254"/>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2" name="Freeform 255"/>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083" name="Freeform 256"/>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4" name="Freeform 257"/>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5" name="Freeform 258"/>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6" name="Freeform 259"/>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7" name="Freeform 260"/>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8" name="Freeform 261"/>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9" name="Freeform 262"/>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0" name="Freeform 263"/>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1" name="Freeform 264"/>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2" name="Freeform 265"/>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93" name="Freeform 266"/>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4" name="Freeform 267"/>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5" name="Freeform 268"/>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6" name="Freeform 269"/>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7" name="Freeform 270"/>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8" name="Freeform 271"/>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9" name="Freeform 272"/>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0" name="Freeform 273"/>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1" name="Freeform 274"/>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2" name="Freeform 275"/>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3" name="Freeform 276"/>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4" name="Freeform 277"/>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5" name="Freeform 278"/>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6" name="Freeform 279"/>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7" name="Freeform 280"/>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8" name="Freeform 281"/>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09" name="Freeform 282"/>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0" name="Freeform 283"/>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11" name="Freeform 284"/>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2" name="Freeform 285"/>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3" name="Freeform 286"/>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4" name="Freeform 287"/>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5" name="Freeform 288"/>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6" name="Freeform 289"/>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7" name="Freeform 290"/>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8" name="Freeform 291"/>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9" name="Freeform 292"/>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0" name="Freeform 293"/>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121" name="Freeform 294"/>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2" name="Freeform 295"/>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3" name="Freeform 296"/>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4" name="Freeform 297"/>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5" name="Freeform 298"/>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6" name="Freeform 299"/>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7" name="Freeform 300"/>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8" name="Freeform 301"/>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9" name="Freeform 302"/>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0" name="Freeform 303"/>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1" name="Freeform 304"/>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2" name="Freeform 305"/>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133" name="Freeform 306"/>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4" name="Freeform 307"/>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35" name="Freeform 308"/>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136" name="Freeform 309"/>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37" name="Freeform 310"/>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8" name="Freeform 311"/>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9" name="Freeform 312"/>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0" name="Freeform 313"/>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41" name="Freeform 314"/>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2" name="Freeform 315"/>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43" name="Freeform 316"/>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4" name="Freeform 317"/>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45" name="Freeform 318"/>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6" name="Freeform 319"/>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47" name="Freeform 320"/>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8" name="Freeform 321"/>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49" name="Freeform 322"/>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0" name="Freeform 323"/>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1" name="Freeform 324"/>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2" name="Freeform 325"/>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3" name="Freeform 326"/>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4" name="Freeform 327"/>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5" name="Freeform 328"/>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6" name="Freeform 329"/>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7" name="Freeform 330"/>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8" name="Freeform 331"/>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9" name="Freeform 332"/>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0" name="Freeform 333"/>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1" name="Freeform 334"/>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2" name="Freeform 335"/>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3" name="Freeform 336"/>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4" name="Freeform 337"/>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5" name="Freeform 338"/>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6" name="Freeform 339"/>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7" name="Freeform 340"/>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8" name="Freeform 341"/>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69" name="Freeform 342"/>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0" name="Freeform 343"/>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1" name="Freeform 344"/>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2" name="Freeform 345"/>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73" name="Freeform 346"/>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4" name="Freeform 347"/>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75" name="Freeform 348"/>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6" name="Freeform 349"/>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77" name="Freeform 350"/>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8" name="Freeform 351"/>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9" name="Freeform 352"/>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0" name="Freeform 353"/>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1" name="Freeform 354"/>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2" name="Freeform 355"/>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183" name="Freeform 356"/>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4" name="Freeform 357"/>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5" name="Freeform 358"/>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6" name="Freeform 359"/>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87" name="Freeform 360"/>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8" name="Freeform 361"/>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9" name="Freeform 362"/>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0" name="Freeform 363"/>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91" name="Freeform 364"/>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2" name="Freeform 365"/>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3" name="Freeform 366"/>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4" name="Freeform 367"/>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5" name="Freeform 368"/>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6" name="Text Box 369"/>
                <p:cNvSpPr txBox="1">
                  <a:spLocks noChangeArrowheads="1"/>
                </p:cNvSpPr>
                <p:nvPr/>
              </p:nvSpPr>
              <p:spPr bwMode="auto">
                <a:xfrm>
                  <a:off x="1953" y="4061"/>
                  <a:ext cx="932" cy="404"/>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prstClr val="black"/>
                      </a:solidFill>
                      <a:latin typeface="Calibri"/>
                    </a:rPr>
                    <a:t>Daily SCRUM</a:t>
                  </a:r>
                </a:p>
                <a:p>
                  <a:pPr defTabSz="631825"/>
                  <a:r>
                    <a:rPr lang="en-US" sz="1500" dirty="0">
                      <a:solidFill>
                        <a:prstClr val="black"/>
                      </a:solidFill>
                      <a:latin typeface="Calibri"/>
                    </a:rPr>
                    <a:t>+ SPRINT</a:t>
                  </a:r>
                </a:p>
              </p:txBody>
            </p:sp>
          </p:grpSp>
          <p:sp>
            <p:nvSpPr>
              <p:cNvPr id="44063" name="AutoShape 370"/>
              <p:cNvSpPr>
                <a:spLocks noChangeArrowheads="1"/>
              </p:cNvSpPr>
              <p:nvPr/>
            </p:nvSpPr>
            <p:spPr bwMode="auto">
              <a:xfrm>
                <a:off x="31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sp>
          <p:nvSpPr>
            <p:cNvPr id="44060" name="Line 371"/>
            <p:cNvSpPr>
              <a:spLocks noChangeShapeType="1"/>
            </p:cNvSpPr>
            <p:nvPr/>
          </p:nvSpPr>
          <p:spPr bwMode="auto">
            <a:xfrm>
              <a:off x="2902" y="1840"/>
              <a:ext cx="362" cy="704"/>
            </a:xfrm>
            <a:prstGeom prst="line">
              <a:avLst/>
            </a:prstGeom>
            <a:noFill/>
            <a:ln w="6350">
              <a:solidFill>
                <a:srgbClr val="2358A7"/>
              </a:solidFill>
              <a:round/>
              <a:headEnd/>
              <a:tailEnd/>
            </a:ln>
          </p:spPr>
          <p:txBody>
            <a:bodyPr wrap="none" anchor="ctr"/>
            <a:lstStyle/>
            <a:p>
              <a:endParaRPr lang="de-DE">
                <a:solidFill>
                  <a:prstClr val="black"/>
                </a:solidFill>
                <a:latin typeface="Calibri"/>
              </a:endParaRPr>
            </a:p>
          </p:txBody>
        </p:sp>
      </p:grpSp>
      <p:sp>
        <p:nvSpPr>
          <p:cNvPr id="373" name="Rectangle 2"/>
          <p:cNvSpPr>
            <a:spLocks noGrp="1" noChangeArrowheads="1"/>
          </p:cNvSpPr>
          <p:nvPr>
            <p:ph type="title"/>
          </p:nvPr>
        </p:nvSpPr>
        <p:spPr/>
        <p:txBody>
          <a:bodyPr/>
          <a:lstStyle/>
          <a:p>
            <a:r>
              <a:rPr lang="en-US" sz="2800" dirty="0" smtClean="0"/>
              <a:t>Just enough planning</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37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7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2048316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52400" y="578275"/>
            <a:ext cx="7848600" cy="685800"/>
          </a:xfrm>
        </p:spPr>
        <p:txBody>
          <a:bodyPr/>
          <a:lstStyle/>
          <a:p>
            <a:pPr algn="ctr" eaLnBrk="1" hangingPunct="1"/>
            <a:r>
              <a:rPr lang="en-US" dirty="0" smtClean="0"/>
              <a:t>Agile thinking</a:t>
            </a:r>
            <a:endParaRPr lang="en-US" dirty="0" smtClean="0"/>
          </a:p>
        </p:txBody>
      </p:sp>
      <p:graphicFrame>
        <p:nvGraphicFramePr>
          <p:cNvPr id="35842" name="Object 3"/>
          <p:cNvGraphicFramePr>
            <a:graphicFrameLocks noGrp="1" noChangeAspect="1"/>
          </p:cNvGraphicFramePr>
          <p:nvPr>
            <p:ph type="tbl" idx="1"/>
            <p:extLst>
              <p:ext uri="{D42A27DB-BD31-4B8C-83A1-F6EECF244321}">
                <p14:modId xmlns:p14="http://schemas.microsoft.com/office/powerpoint/2010/main" val="693608948"/>
              </p:ext>
            </p:extLst>
          </p:nvPr>
        </p:nvGraphicFramePr>
        <p:xfrm>
          <a:off x="739775" y="1901825"/>
          <a:ext cx="7216775" cy="4503738"/>
        </p:xfrm>
        <a:graphic>
          <a:graphicData uri="http://schemas.openxmlformats.org/presentationml/2006/ole">
            <mc:AlternateContent xmlns:mc="http://schemas.openxmlformats.org/markup-compatibility/2006">
              <mc:Choice xmlns:v="urn:schemas-microsoft-com:vml" Requires="v">
                <p:oleObj spid="_x0000_s4114" name="Document" r:id="rId3" imgW="9931400" imgH="6197600" progId="Word.Document.8">
                  <p:embed/>
                </p:oleObj>
              </mc:Choice>
              <mc:Fallback>
                <p:oleObj name="Document" r:id="rId3" imgW="9931400" imgH="6197600" progId="Word.Document.8">
                  <p:embed/>
                  <p:pic>
                    <p:nvPicPr>
                      <p:cNvPr id="0" name=""/>
                      <p:cNvPicPr>
                        <a:picLocks noChangeAspect="1" noChangeArrowheads="1"/>
                      </p:cNvPicPr>
                      <p:nvPr/>
                    </p:nvPicPr>
                    <p:blipFill>
                      <a:blip r:embed="rId4"/>
                      <a:srcRect/>
                      <a:stretch>
                        <a:fillRect/>
                      </a:stretch>
                    </p:blipFill>
                    <p:spPr bwMode="auto">
                      <a:xfrm>
                        <a:off x="739775" y="1901825"/>
                        <a:ext cx="7216775" cy="450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6" name="Text Box 4"/>
          <p:cNvSpPr txBox="1">
            <a:spLocks noChangeArrowheads="1"/>
          </p:cNvSpPr>
          <p:nvPr/>
        </p:nvSpPr>
        <p:spPr bwMode="auto">
          <a:xfrm>
            <a:off x="739775" y="1416849"/>
            <a:ext cx="2116118" cy="538153"/>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de-DE" sz="1500" i="1" dirty="0" err="1" smtClean="0">
                <a:latin typeface="+mj-lt"/>
              </a:rPr>
              <a:t>Based</a:t>
            </a:r>
            <a:r>
              <a:rPr lang="de-DE" sz="1500" i="1" dirty="0" smtClean="0">
                <a:latin typeface="+mj-lt"/>
              </a:rPr>
              <a:t> on </a:t>
            </a:r>
            <a:r>
              <a:rPr lang="de-DE" sz="1500" i="1" dirty="0" smtClean="0">
                <a:solidFill>
                  <a:schemeClr val="tx1"/>
                </a:solidFill>
                <a:latin typeface="+mj-lt"/>
              </a:rPr>
              <a:t>Frühauf</a:t>
            </a:r>
            <a:r>
              <a:rPr lang="de-DE" sz="1500" i="1" dirty="0">
                <a:solidFill>
                  <a:schemeClr val="tx1"/>
                </a:solidFill>
                <a:latin typeface="+mj-lt"/>
              </a:rPr>
              <a:t>,</a:t>
            </a:r>
          </a:p>
          <a:p>
            <a:pPr defTabSz="631825" eaLnBrk="0" hangingPunct="0"/>
            <a:r>
              <a:rPr lang="de-DE" sz="1500" i="1" dirty="0" err="1">
                <a:solidFill>
                  <a:schemeClr val="tx1"/>
                </a:solidFill>
                <a:latin typeface="+mj-lt"/>
              </a:rPr>
              <a:t>Conquest</a:t>
            </a:r>
            <a:r>
              <a:rPr lang="de-DE" sz="1500" i="1" dirty="0">
                <a:solidFill>
                  <a:schemeClr val="tx1"/>
                </a:solidFill>
                <a:latin typeface="+mj-lt"/>
              </a:rPr>
              <a:t> 2001</a:t>
            </a:r>
          </a:p>
        </p:txBody>
      </p:sp>
      <p:sp>
        <p:nvSpPr>
          <p:cNvPr id="9"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34038636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b="0" smtClean="0">
                <a:solidFill>
                  <a:srgbClr val="FF0000"/>
                </a:solidFill>
              </a:rPr>
              <a:t>Introduce </a:t>
            </a:r>
            <a:r>
              <a:rPr lang="en-US" b="0" smtClean="0"/>
              <a:t>agile methods</a:t>
            </a:r>
            <a:r>
              <a:rPr lang="en-US" b="0" i="1" u="sng" smtClean="0"/>
              <a:t> </a:t>
            </a:r>
            <a:endParaRPr lang="en-US" sz="1800" b="0" smtClean="0">
              <a:solidFill>
                <a:schemeClr val="tx1"/>
              </a:solidFill>
            </a:endParaRPr>
          </a:p>
        </p:txBody>
      </p:sp>
      <p:sp>
        <p:nvSpPr>
          <p:cNvPr id="4809731" name="Rectangle 3"/>
          <p:cNvSpPr>
            <a:spLocks noGrp="1" noChangeArrowheads="1"/>
          </p:cNvSpPr>
          <p:nvPr>
            <p:ph idx="1"/>
          </p:nvPr>
        </p:nvSpPr>
        <p:spPr>
          <a:xfrm>
            <a:off x="683568" y="1673813"/>
            <a:ext cx="7772400" cy="4495800"/>
          </a:xfrm>
        </p:spPr>
        <p:txBody>
          <a:bodyPr/>
          <a:lstStyle/>
          <a:p>
            <a:r>
              <a:rPr lang="en-US" smtClean="0"/>
              <a:t>How do </a:t>
            </a:r>
          </a:p>
          <a:p>
            <a:pPr lvl="1"/>
            <a:r>
              <a:rPr lang="en-US" sz="1800" smtClean="0"/>
              <a:t>Line managers</a:t>
            </a:r>
          </a:p>
          <a:p>
            <a:pPr lvl="1"/>
            <a:r>
              <a:rPr lang="en-US" sz="1800" smtClean="0"/>
              <a:t>Engineers in software maintainance</a:t>
            </a:r>
          </a:p>
          <a:p>
            <a:pPr lvl="1"/>
            <a:r>
              <a:rPr lang="en-US" sz="1800" smtClean="0"/>
              <a:t>Customers</a:t>
            </a:r>
          </a:p>
          <a:p>
            <a:pPr>
              <a:buFontTx/>
              <a:buNone/>
            </a:pPr>
            <a:r>
              <a:rPr lang="en-US" smtClean="0"/>
              <a:t>	with a plan-driven background feel if you </a:t>
            </a:r>
            <a:r>
              <a:rPr lang="en-US" smtClean="0"/>
              <a:t>propose agile</a:t>
            </a:r>
            <a:r>
              <a:rPr lang="en-US" smtClean="0"/>
              <a:t>?</a:t>
            </a:r>
          </a:p>
          <a:p>
            <a:pPr lvl="1"/>
            <a:endParaRPr lang="en-US" sz="1800" smtClean="0"/>
          </a:p>
          <a:p>
            <a:r>
              <a:rPr lang="en-US" smtClean="0"/>
              <a:t>Beware!</a:t>
            </a:r>
          </a:p>
          <a:p>
            <a:pPr lvl="1"/>
            <a:r>
              <a:rPr lang="en-US" sz="1800" smtClean="0"/>
              <a:t>There are many false pretenses and excuses</a:t>
            </a:r>
          </a:p>
          <a:p>
            <a:pPr lvl="1"/>
            <a:r>
              <a:rPr lang="en-US" sz="1800" smtClean="0"/>
              <a:t>There are also crucial points that reoccur</a:t>
            </a:r>
          </a:p>
          <a:p>
            <a:pPr lvl="1"/>
            <a:endParaRPr lang="en-US" sz="1800" smtClean="0"/>
          </a:p>
          <a:p>
            <a:r>
              <a:rPr lang="en-US" smtClean="0"/>
              <a:t>Whoever offers agile methods needs to take </a:t>
            </a:r>
            <a:br>
              <a:rPr lang="en-US" smtClean="0"/>
            </a:br>
            <a:r>
              <a:rPr lang="en-US" smtClean="0"/>
              <a:t>these crucial issues very seriously!</a:t>
            </a:r>
            <a:endParaRPr lang="en-US" smtClean="0"/>
          </a:p>
        </p:txBody>
      </p:sp>
      <p:sp>
        <p:nvSpPr>
          <p:cNvPr id="4809732" name="Rectangle 4"/>
          <p:cNvSpPr>
            <a:spLocks noChangeArrowheads="1"/>
          </p:cNvSpPr>
          <p:nvPr/>
        </p:nvSpPr>
        <p:spPr bwMode="auto">
          <a:xfrm>
            <a:off x="611188" y="5000636"/>
            <a:ext cx="5929354" cy="857256"/>
          </a:xfrm>
          <a:prstGeom prst="rect">
            <a:avLst/>
          </a:prstGeom>
          <a:noFill/>
          <a:ln w="57150">
            <a:solidFill>
              <a:srgbClr val="FA9600"/>
            </a:solidFill>
            <a:miter lim="800000"/>
            <a:headEnd type="none" w="sm" len="sm"/>
            <a:tailEnd type="none" w="sm" len="sm"/>
          </a:ln>
        </p:spPr>
        <p:txBody>
          <a:bodyPr wrap="none" anchor="ctr"/>
          <a:lstStyle/>
          <a:p>
            <a:endParaRPr lang="en-US"/>
          </a:p>
        </p:txBody>
      </p:sp>
      <p:sp>
        <p:nvSpPr>
          <p:cNvPr id="7"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8"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5593462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097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097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097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097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097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0973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0973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80973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09731">
                                            <p:txEl>
                                              <p:pRg st="10" end="10"/>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4809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9731" grpId="0" build="p" autoUpdateAnimBg="0"/>
      <p:bldP spid="48097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Oval 2"/>
          <p:cNvSpPr>
            <a:spLocks noChangeArrowheads="1"/>
          </p:cNvSpPr>
          <p:nvPr/>
        </p:nvSpPr>
        <p:spPr bwMode="auto">
          <a:xfrm>
            <a:off x="1724025" y="1828800"/>
            <a:ext cx="4187825" cy="1763713"/>
          </a:xfrm>
          <a:prstGeom prst="ellipse">
            <a:avLst/>
          </a:prstGeom>
          <a:solidFill>
            <a:srgbClr val="F1FA9C"/>
          </a:solidFill>
          <a:ln w="6350">
            <a:solidFill>
              <a:schemeClr val="tx1"/>
            </a:solidFill>
            <a:round/>
            <a:headEnd/>
            <a:tailEnd/>
          </a:ln>
        </p:spPr>
        <p:txBody>
          <a:bodyPr wrap="none" anchor="ctr"/>
          <a:lstStyle/>
          <a:p>
            <a:endParaRPr lang="de-DE"/>
          </a:p>
        </p:txBody>
      </p:sp>
      <p:sp>
        <p:nvSpPr>
          <p:cNvPr id="124931" name="Rectangle 3"/>
          <p:cNvSpPr>
            <a:spLocks noGrp="1" noChangeArrowheads="1"/>
          </p:cNvSpPr>
          <p:nvPr>
            <p:ph type="title"/>
          </p:nvPr>
        </p:nvSpPr>
        <p:spPr>
          <a:xfrm>
            <a:off x="357158" y="595704"/>
            <a:ext cx="7566025" cy="593725"/>
          </a:xfrm>
          <a:noFill/>
        </p:spPr>
        <p:txBody>
          <a:bodyPr lIns="75749" tIns="37874" rIns="75749" bIns="37874" anchor="t"/>
          <a:lstStyle/>
          <a:p>
            <a:r>
              <a:rPr lang="de-DE" b="0" dirty="0" smtClean="0"/>
              <a:t>Agile </a:t>
            </a:r>
            <a:r>
              <a:rPr lang="de-DE" b="0" dirty="0" smtClean="0"/>
              <a:t>in a large </a:t>
            </a:r>
            <a:r>
              <a:rPr lang="de-DE" b="0" dirty="0" err="1" smtClean="0"/>
              <a:t>company</a:t>
            </a:r>
            <a:r>
              <a:rPr lang="de-DE" b="0" dirty="0" smtClean="0"/>
              <a:t>?</a:t>
            </a:r>
            <a:endParaRPr lang="de-DE" b="0" dirty="0" smtClean="0"/>
          </a:p>
        </p:txBody>
      </p:sp>
      <p:sp>
        <p:nvSpPr>
          <p:cNvPr id="4811780" name="Text Box 4"/>
          <p:cNvSpPr txBox="1">
            <a:spLocks noChangeArrowheads="1"/>
          </p:cNvSpPr>
          <p:nvPr/>
        </p:nvSpPr>
        <p:spPr bwMode="auto">
          <a:xfrm>
            <a:off x="982663" y="2416175"/>
            <a:ext cx="1306512" cy="346075"/>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eBusiness?</a:t>
            </a:r>
          </a:p>
        </p:txBody>
      </p:sp>
      <p:sp>
        <p:nvSpPr>
          <p:cNvPr id="4811781" name="Text Box 5"/>
          <p:cNvSpPr txBox="1">
            <a:spLocks noChangeArrowheads="1"/>
          </p:cNvSpPr>
          <p:nvPr/>
        </p:nvSpPr>
        <p:spPr bwMode="auto">
          <a:xfrm>
            <a:off x="5543550" y="2351088"/>
            <a:ext cx="819150" cy="341312"/>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Bank?</a:t>
            </a:r>
          </a:p>
        </p:txBody>
      </p:sp>
      <p:sp>
        <p:nvSpPr>
          <p:cNvPr id="4811782" name="Text Box 6"/>
          <p:cNvSpPr txBox="1">
            <a:spLocks noChangeArrowheads="1"/>
          </p:cNvSpPr>
          <p:nvPr/>
        </p:nvSpPr>
        <p:spPr bwMode="auto">
          <a:xfrm>
            <a:off x="4559300" y="3265488"/>
            <a:ext cx="819564"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err="1" smtClean="0"/>
              <a:t>Sales</a:t>
            </a:r>
            <a:r>
              <a:rPr lang="de-DE" sz="1700" i="0" dirty="0" smtClean="0"/>
              <a:t>?</a:t>
            </a:r>
            <a:endParaRPr lang="de-DE" sz="1700" i="0" dirty="0"/>
          </a:p>
        </p:txBody>
      </p:sp>
      <p:sp>
        <p:nvSpPr>
          <p:cNvPr id="4811783" name="Text Box 7"/>
          <p:cNvSpPr txBox="1">
            <a:spLocks noChangeArrowheads="1"/>
          </p:cNvSpPr>
          <p:nvPr/>
        </p:nvSpPr>
        <p:spPr bwMode="auto">
          <a:xfrm>
            <a:off x="5864225" y="5813425"/>
            <a:ext cx="1619212" cy="599708"/>
          </a:xfrm>
          <a:prstGeom prst="rect">
            <a:avLst/>
          </a:prstGeom>
          <a:noFill/>
          <a:ln w="6350">
            <a:noFill/>
            <a:miter lim="800000"/>
            <a:headEnd/>
            <a:tailEnd/>
          </a:ln>
        </p:spPr>
        <p:txBody>
          <a:bodyPr wrap="none" lIns="75749" tIns="37874" rIns="75749" bIns="37874" anchorCtr="1">
            <a:spAutoFit/>
          </a:bodyPr>
          <a:lstStyle/>
          <a:p>
            <a:pPr defTabSz="631825"/>
            <a:r>
              <a:rPr lang="de-DE" sz="1700" i="0" dirty="0" err="1" smtClean="0"/>
              <a:t>Safety</a:t>
            </a:r>
            <a:r>
              <a:rPr lang="de-DE" sz="1700" i="0" dirty="0" smtClean="0"/>
              <a:t>-relevant</a:t>
            </a:r>
            <a:endParaRPr lang="de-DE" sz="1700" i="0" dirty="0"/>
          </a:p>
          <a:p>
            <a:pPr defTabSz="631825"/>
            <a:r>
              <a:rPr lang="de-DE" sz="1700" i="0" dirty="0"/>
              <a:t>Software?</a:t>
            </a:r>
          </a:p>
        </p:txBody>
      </p:sp>
      <p:sp>
        <p:nvSpPr>
          <p:cNvPr id="4811784" name="Text Box 8"/>
          <p:cNvSpPr txBox="1">
            <a:spLocks noChangeArrowheads="1"/>
          </p:cNvSpPr>
          <p:nvPr/>
        </p:nvSpPr>
        <p:spPr bwMode="auto">
          <a:xfrm>
            <a:off x="2082800" y="3070225"/>
            <a:ext cx="1801134" cy="59970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Internal </a:t>
            </a:r>
            <a:r>
              <a:rPr lang="de-DE" sz="1700" i="0" dirty="0" err="1" smtClean="0"/>
              <a:t>business</a:t>
            </a:r>
            <a:r>
              <a:rPr lang="de-DE" sz="1700" i="0" dirty="0" smtClean="0"/>
              <a:t> </a:t>
            </a:r>
            <a:br>
              <a:rPr lang="de-DE" sz="1700" i="0" dirty="0" smtClean="0"/>
            </a:br>
            <a:r>
              <a:rPr lang="de-DE" sz="1700" dirty="0" err="1" smtClean="0"/>
              <a:t>processes</a:t>
            </a:r>
            <a:r>
              <a:rPr lang="de-DE" sz="1700" i="0" dirty="0" smtClean="0"/>
              <a:t>?</a:t>
            </a:r>
            <a:endParaRPr lang="de-DE" sz="1700" i="0" dirty="0"/>
          </a:p>
        </p:txBody>
      </p:sp>
      <p:sp>
        <p:nvSpPr>
          <p:cNvPr id="4811785" name="Text Box 9"/>
          <p:cNvSpPr txBox="1">
            <a:spLocks noChangeArrowheads="1"/>
          </p:cNvSpPr>
          <p:nvPr/>
        </p:nvSpPr>
        <p:spPr bwMode="auto">
          <a:xfrm>
            <a:off x="2862263" y="1633538"/>
            <a:ext cx="1930470"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Web </a:t>
            </a:r>
            <a:r>
              <a:rPr lang="de-DE" sz="1700" i="0" dirty="0" err="1" smtClean="0"/>
              <a:t>applications</a:t>
            </a:r>
            <a:r>
              <a:rPr lang="de-DE" sz="1700" i="0" dirty="0" smtClean="0"/>
              <a:t>?</a:t>
            </a:r>
            <a:endParaRPr lang="de-DE" sz="1700" i="0" dirty="0"/>
          </a:p>
        </p:txBody>
      </p:sp>
      <p:sp>
        <p:nvSpPr>
          <p:cNvPr id="124938" name="Text Box 10"/>
          <p:cNvSpPr txBox="1">
            <a:spLocks noChangeArrowheads="1"/>
          </p:cNvSpPr>
          <p:nvPr/>
        </p:nvSpPr>
        <p:spPr bwMode="auto">
          <a:xfrm>
            <a:off x="3448050" y="2155825"/>
            <a:ext cx="425450" cy="652463"/>
          </a:xfrm>
          <a:prstGeom prst="rect">
            <a:avLst/>
          </a:prstGeom>
          <a:noFill/>
          <a:ln w="6350">
            <a:noFill/>
            <a:miter lim="800000"/>
            <a:headEnd/>
            <a:tailEnd/>
          </a:ln>
        </p:spPr>
        <p:txBody>
          <a:bodyPr wrap="none" lIns="75749" tIns="37874" rIns="75749" bIns="37874" anchorCtr="1">
            <a:spAutoFit/>
          </a:bodyPr>
          <a:lstStyle/>
          <a:p>
            <a:pPr algn="l" defTabSz="631825"/>
            <a:r>
              <a:rPr lang="de-DE" sz="3600" i="0"/>
              <a:t>?</a:t>
            </a:r>
          </a:p>
        </p:txBody>
      </p:sp>
      <p:sp>
        <p:nvSpPr>
          <p:cNvPr id="124939" name="Text Box 11"/>
          <p:cNvSpPr txBox="1">
            <a:spLocks noChangeArrowheads="1"/>
          </p:cNvSpPr>
          <p:nvPr/>
        </p:nvSpPr>
        <p:spPr bwMode="auto">
          <a:xfrm>
            <a:off x="6599238" y="3395663"/>
            <a:ext cx="2100262" cy="334962"/>
          </a:xfrm>
          <a:prstGeom prst="rect">
            <a:avLst/>
          </a:prstGeom>
          <a:noFill/>
          <a:ln w="6350">
            <a:noFill/>
            <a:miter lim="800000"/>
            <a:headEnd/>
            <a:tailEnd/>
          </a:ln>
        </p:spPr>
        <p:txBody>
          <a:bodyPr wrap="none" lIns="75749" tIns="37874" rIns="75749" bIns="37874" anchorCtr="1">
            <a:spAutoFit/>
          </a:bodyPr>
          <a:lstStyle/>
          <a:p>
            <a:pPr algn="l" defTabSz="631825"/>
            <a:r>
              <a:rPr lang="de-DE" sz="1700" b="0"/>
              <a:t>Business Processes</a:t>
            </a:r>
          </a:p>
        </p:txBody>
      </p:sp>
      <p:sp>
        <p:nvSpPr>
          <p:cNvPr id="124940" name="Text Box 12"/>
          <p:cNvSpPr txBox="1">
            <a:spLocks noChangeArrowheads="1"/>
          </p:cNvSpPr>
          <p:nvPr/>
        </p:nvSpPr>
        <p:spPr bwMode="auto">
          <a:xfrm>
            <a:off x="6650038" y="3919538"/>
            <a:ext cx="2008187" cy="339725"/>
          </a:xfrm>
          <a:prstGeom prst="rect">
            <a:avLst/>
          </a:prstGeom>
          <a:noFill/>
          <a:ln w="6350">
            <a:noFill/>
            <a:miter lim="800000"/>
            <a:headEnd/>
            <a:tailEnd/>
          </a:ln>
        </p:spPr>
        <p:txBody>
          <a:bodyPr wrap="none" lIns="75749" tIns="37874" rIns="75749" bIns="37874" anchorCtr="1">
            <a:spAutoFit/>
          </a:bodyPr>
          <a:lstStyle/>
          <a:p>
            <a:pPr algn="l" defTabSz="631825"/>
            <a:r>
              <a:rPr lang="de-DE" sz="1700" b="0"/>
              <a:t>Embedded Software</a:t>
            </a:r>
          </a:p>
        </p:txBody>
      </p:sp>
      <p:grpSp>
        <p:nvGrpSpPr>
          <p:cNvPr id="2" name="Group 13"/>
          <p:cNvGrpSpPr>
            <a:grpSpLocks/>
          </p:cNvGrpSpPr>
          <p:nvPr/>
        </p:nvGrpSpPr>
        <p:grpSpPr bwMode="auto">
          <a:xfrm>
            <a:off x="431800" y="3852863"/>
            <a:ext cx="8434388" cy="2090737"/>
            <a:chOff x="336" y="2832"/>
            <a:chExt cx="6576" cy="1536"/>
          </a:xfrm>
        </p:grpSpPr>
        <p:grpSp>
          <p:nvGrpSpPr>
            <p:cNvPr id="3" name="Group 14"/>
            <p:cNvGrpSpPr>
              <a:grpSpLocks/>
            </p:cNvGrpSpPr>
            <p:nvPr/>
          </p:nvGrpSpPr>
          <p:grpSpPr bwMode="auto">
            <a:xfrm>
              <a:off x="761" y="3216"/>
              <a:ext cx="5011" cy="1152"/>
              <a:chOff x="761" y="3216"/>
              <a:chExt cx="5011" cy="1152"/>
            </a:xfrm>
          </p:grpSpPr>
          <p:sp>
            <p:nvSpPr>
              <p:cNvPr id="124947" name="Text Box 15"/>
              <p:cNvSpPr txBox="1">
                <a:spLocks noChangeArrowheads="1"/>
              </p:cNvSpPr>
              <p:nvPr/>
            </p:nvSpPr>
            <p:spPr bwMode="auto">
              <a:xfrm>
                <a:off x="2126" y="3216"/>
                <a:ext cx="535" cy="231"/>
              </a:xfrm>
              <a:prstGeom prst="rect">
                <a:avLst/>
              </a:prstGeom>
              <a:noFill/>
              <a:ln w="6350">
                <a:noFill/>
                <a:miter lim="800000"/>
                <a:headEnd/>
                <a:tailEnd/>
              </a:ln>
            </p:spPr>
            <p:txBody>
              <a:bodyPr wrap="none" lIns="51982" tIns="25991" rIns="51982" bIns="25991" anchorCtr="1">
                <a:spAutoFit/>
              </a:bodyPr>
              <a:lstStyle/>
              <a:p>
                <a:pPr defTabSz="631825"/>
                <a:r>
                  <a:rPr lang="de-DE" sz="1700" i="0" dirty="0" smtClean="0"/>
                  <a:t>R&amp;D?</a:t>
                </a:r>
                <a:endParaRPr lang="de-DE" sz="1700" i="0" dirty="0"/>
              </a:p>
            </p:txBody>
          </p:sp>
          <p:sp>
            <p:nvSpPr>
              <p:cNvPr id="124948" name="Text Box 16"/>
              <p:cNvSpPr txBox="1">
                <a:spLocks noChangeArrowheads="1"/>
              </p:cNvSpPr>
              <p:nvPr/>
            </p:nvSpPr>
            <p:spPr bwMode="auto">
              <a:xfrm>
                <a:off x="761" y="3984"/>
                <a:ext cx="904" cy="231"/>
              </a:xfrm>
              <a:prstGeom prst="rect">
                <a:avLst/>
              </a:prstGeom>
              <a:noFill/>
              <a:ln w="6350">
                <a:noFill/>
                <a:miter lim="800000"/>
                <a:headEnd/>
                <a:tailEnd/>
              </a:ln>
            </p:spPr>
            <p:txBody>
              <a:bodyPr wrap="none" lIns="51982" tIns="25991" rIns="51982" bIns="25991" anchorCtr="1">
                <a:spAutoFit/>
              </a:bodyPr>
              <a:lstStyle/>
              <a:p>
                <a:pPr algn="l" defTabSz="631825"/>
                <a:r>
                  <a:rPr lang="de-DE" sz="1700" i="0" dirty="0" smtClean="0"/>
                  <a:t>Research?</a:t>
                </a:r>
                <a:endParaRPr lang="de-DE" sz="1700" i="0" dirty="0"/>
              </a:p>
            </p:txBody>
          </p:sp>
          <p:sp>
            <p:nvSpPr>
              <p:cNvPr id="124949" name="Text Box 17"/>
              <p:cNvSpPr txBox="1">
                <a:spLocks noChangeArrowheads="1"/>
              </p:cNvSpPr>
              <p:nvPr/>
            </p:nvSpPr>
            <p:spPr bwMode="auto">
              <a:xfrm>
                <a:off x="4783" y="3600"/>
                <a:ext cx="989" cy="423"/>
              </a:xfrm>
              <a:prstGeom prst="rect">
                <a:avLst/>
              </a:prstGeom>
              <a:noFill/>
              <a:ln w="6350">
                <a:noFill/>
                <a:miter lim="800000"/>
                <a:headEnd/>
                <a:tailEnd/>
              </a:ln>
            </p:spPr>
            <p:txBody>
              <a:bodyPr wrap="none" lIns="51982" tIns="25991" rIns="51982" bIns="25991" anchorCtr="1">
                <a:spAutoFit/>
              </a:bodyPr>
              <a:lstStyle/>
              <a:p>
                <a:pPr defTabSz="631825"/>
                <a:r>
                  <a:rPr lang="de-DE" sz="1700" i="0" dirty="0"/>
                  <a:t>(</a:t>
                </a:r>
                <a:r>
                  <a:rPr lang="de-DE" sz="1700" i="0" dirty="0" smtClean="0"/>
                  <a:t>Serial-</a:t>
                </a:r>
                <a:r>
                  <a:rPr lang="de-DE" sz="1700" i="0" dirty="0"/>
                  <a:t>) </a:t>
                </a:r>
                <a:br>
                  <a:rPr lang="de-DE" sz="1700" i="0" dirty="0"/>
                </a:br>
                <a:r>
                  <a:rPr lang="de-DE" sz="1700" i="0" dirty="0" err="1" smtClean="0"/>
                  <a:t>Production</a:t>
                </a:r>
                <a:r>
                  <a:rPr lang="de-DE" sz="1700" i="0" dirty="0" smtClean="0"/>
                  <a:t>?</a:t>
                </a:r>
                <a:endParaRPr lang="de-DE" sz="1700" i="0" dirty="0"/>
              </a:p>
            </p:txBody>
          </p:sp>
          <p:sp>
            <p:nvSpPr>
              <p:cNvPr id="124950" name="AutoShape 18"/>
              <p:cNvSpPr>
                <a:spLocks noChangeArrowheads="1"/>
              </p:cNvSpPr>
              <p:nvPr/>
            </p:nvSpPr>
            <p:spPr bwMode="auto">
              <a:xfrm>
                <a:off x="1774" y="3984"/>
                <a:ext cx="720" cy="192"/>
              </a:xfrm>
              <a:prstGeom prst="homePlate">
                <a:avLst>
                  <a:gd name="adj" fmla="val 93750"/>
                </a:avLst>
              </a:prstGeom>
              <a:solidFill>
                <a:schemeClr val="folHlink"/>
              </a:solidFill>
              <a:ln w="6350">
                <a:solidFill>
                  <a:schemeClr val="tx1"/>
                </a:solidFill>
                <a:miter lim="800000"/>
                <a:headEnd/>
                <a:tailEnd/>
              </a:ln>
            </p:spPr>
            <p:txBody>
              <a:bodyPr wrap="none" lIns="51982" tIns="25991" rIns="51982" bIns="25991" anchorCtr="1">
                <a:spAutoFit/>
              </a:bodyPr>
              <a:lstStyle/>
              <a:p>
                <a:endParaRPr lang="de-DE"/>
              </a:p>
            </p:txBody>
          </p:sp>
          <p:sp>
            <p:nvSpPr>
              <p:cNvPr id="124951" name="AutoShape 19"/>
              <p:cNvSpPr>
                <a:spLocks noChangeArrowheads="1"/>
              </p:cNvSpPr>
              <p:nvPr/>
            </p:nvSpPr>
            <p:spPr bwMode="auto">
              <a:xfrm>
                <a:off x="2350" y="3888"/>
                <a:ext cx="1152" cy="384"/>
              </a:xfrm>
              <a:prstGeom prst="chevron">
                <a:avLst>
                  <a:gd name="adj" fmla="val 75000"/>
                </a:avLst>
              </a:prstGeom>
              <a:solidFill>
                <a:schemeClr val="accent1"/>
              </a:solidFill>
              <a:ln w="6350">
                <a:solidFill>
                  <a:schemeClr val="tx1"/>
                </a:solidFill>
                <a:miter lim="800000"/>
                <a:headEnd/>
                <a:tailEnd/>
              </a:ln>
            </p:spPr>
            <p:txBody>
              <a:bodyPr wrap="none" lIns="51982" tIns="25991" rIns="51982" bIns="25991" anchorCtr="1">
                <a:spAutoFit/>
              </a:bodyPr>
              <a:lstStyle/>
              <a:p>
                <a:endParaRPr lang="de-DE"/>
              </a:p>
            </p:txBody>
          </p:sp>
          <p:sp>
            <p:nvSpPr>
              <p:cNvPr id="124952" name="AutoShape 20"/>
              <p:cNvSpPr>
                <a:spLocks noChangeArrowheads="1"/>
              </p:cNvSpPr>
              <p:nvPr/>
            </p:nvSpPr>
            <p:spPr bwMode="auto">
              <a:xfrm>
                <a:off x="3310" y="3792"/>
                <a:ext cx="1152" cy="576"/>
              </a:xfrm>
              <a:prstGeom prst="chevron">
                <a:avLst>
                  <a:gd name="adj" fmla="val 56944"/>
                </a:avLst>
              </a:prstGeom>
              <a:solidFill>
                <a:schemeClr val="accent2"/>
              </a:solidFill>
              <a:ln w="6350">
                <a:solidFill>
                  <a:schemeClr val="tx1"/>
                </a:solidFill>
                <a:miter lim="800000"/>
                <a:headEnd/>
                <a:tailEnd/>
              </a:ln>
            </p:spPr>
            <p:txBody>
              <a:bodyPr wrap="none" lIns="51982" tIns="25991" rIns="51982" bIns="25991" anchorCtr="1">
                <a:spAutoFit/>
              </a:bodyPr>
              <a:lstStyle/>
              <a:p>
                <a:endParaRPr lang="de-DE"/>
              </a:p>
            </p:txBody>
          </p:sp>
        </p:grpSp>
        <p:sp>
          <p:nvSpPr>
            <p:cNvPr id="124946" name="Line 21"/>
            <p:cNvSpPr>
              <a:spLocks noChangeShapeType="1"/>
            </p:cNvSpPr>
            <p:nvPr/>
          </p:nvSpPr>
          <p:spPr bwMode="auto">
            <a:xfrm flipH="1">
              <a:off x="336" y="2832"/>
              <a:ext cx="6576" cy="0"/>
            </a:xfrm>
            <a:prstGeom prst="line">
              <a:avLst/>
            </a:prstGeom>
            <a:noFill/>
            <a:ln w="6350">
              <a:solidFill>
                <a:schemeClr val="tx1"/>
              </a:solidFill>
              <a:prstDash val="dash"/>
              <a:round/>
              <a:headEnd/>
              <a:tailEnd/>
            </a:ln>
          </p:spPr>
          <p:txBody>
            <a:bodyPr wrap="none" lIns="51982" tIns="25991" rIns="51982" bIns="25991" anchorCtr="1">
              <a:spAutoFit/>
            </a:bodyPr>
            <a:lstStyle/>
            <a:p>
              <a:endParaRPr lang="de-DE"/>
            </a:p>
          </p:txBody>
        </p:sp>
      </p:grpSp>
      <p:sp>
        <p:nvSpPr>
          <p:cNvPr id="4811798" name="Line 22"/>
          <p:cNvSpPr>
            <a:spLocks noChangeShapeType="1"/>
          </p:cNvSpPr>
          <p:nvPr/>
        </p:nvSpPr>
        <p:spPr bwMode="auto">
          <a:xfrm>
            <a:off x="6588125" y="5681663"/>
            <a:ext cx="801688" cy="849312"/>
          </a:xfrm>
          <a:prstGeom prst="line">
            <a:avLst/>
          </a:prstGeom>
          <a:noFill/>
          <a:ln w="76200">
            <a:solidFill>
              <a:srgbClr val="FF0000"/>
            </a:solidFill>
            <a:round/>
            <a:headEnd/>
            <a:tailEnd/>
          </a:ln>
        </p:spPr>
        <p:txBody>
          <a:bodyPr wrap="none" anchor="ctr" anchorCtr="1"/>
          <a:lstStyle/>
          <a:p>
            <a:endParaRPr lang="de-DE"/>
          </a:p>
        </p:txBody>
      </p:sp>
      <p:sp>
        <p:nvSpPr>
          <p:cNvPr id="4811799" name="Line 23"/>
          <p:cNvSpPr>
            <a:spLocks noChangeShapeType="1"/>
          </p:cNvSpPr>
          <p:nvPr/>
        </p:nvSpPr>
        <p:spPr bwMode="auto">
          <a:xfrm flipV="1">
            <a:off x="6650038" y="5616575"/>
            <a:ext cx="533400" cy="979488"/>
          </a:xfrm>
          <a:prstGeom prst="line">
            <a:avLst/>
          </a:prstGeom>
          <a:noFill/>
          <a:ln w="76200">
            <a:solidFill>
              <a:srgbClr val="FF0000"/>
            </a:solidFill>
            <a:round/>
            <a:headEnd/>
            <a:tailEnd/>
          </a:ln>
        </p:spPr>
        <p:txBody>
          <a:bodyPr wrap="none" anchor="ctr" anchorCtr="1"/>
          <a:lstStyle/>
          <a:p>
            <a:endParaRPr lang="de-DE"/>
          </a:p>
        </p:txBody>
      </p:sp>
      <p:sp>
        <p:nvSpPr>
          <p:cNvPr id="124944" name="Text Box 24"/>
          <p:cNvSpPr txBox="1">
            <a:spLocks noChangeArrowheads="1"/>
          </p:cNvSpPr>
          <p:nvPr/>
        </p:nvSpPr>
        <p:spPr bwMode="auto">
          <a:xfrm>
            <a:off x="142844" y="6143644"/>
            <a:ext cx="3879938"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
        <p:nvSpPr>
          <p:cNvPr id="29"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0"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2241261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178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481178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4811784"/>
                                        </p:tgtEl>
                                        <p:attrNameLst>
                                          <p:attrName>style.visibility</p:attrName>
                                        </p:attrNameLst>
                                      </p:cBhvr>
                                      <p:to>
                                        <p:strVal val="visible"/>
                                      </p:to>
                                    </p:set>
                                  </p:childTnLst>
                                </p:cTn>
                              </p:par>
                            </p:childTnLst>
                          </p:cTn>
                        </p:par>
                        <p:par>
                          <p:cTn id="13" fill="hold">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4811782"/>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48117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481178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811798"/>
                                        </p:tgtEl>
                                        <p:attrNameLst>
                                          <p:attrName>style.visibility</p:attrName>
                                        </p:attrNameLst>
                                      </p:cBhvr>
                                      <p:to>
                                        <p:strVal val="visible"/>
                                      </p:to>
                                    </p:set>
                                    <p:animEffect transition="in" filter="wipe(left)">
                                      <p:cBhvr>
                                        <p:cTn id="32" dur="500"/>
                                        <p:tgtEl>
                                          <p:spTgt spid="4811798"/>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4811799"/>
                                        </p:tgtEl>
                                        <p:attrNameLst>
                                          <p:attrName>style.visibility</p:attrName>
                                        </p:attrNameLst>
                                      </p:cBhvr>
                                      <p:to>
                                        <p:strVal val="visible"/>
                                      </p:to>
                                    </p:set>
                                    <p:animEffect transition="in" filter="wipe(left)">
                                      <p:cBhvr>
                                        <p:cTn id="36" dur="500"/>
                                        <p:tgtEl>
                                          <p:spTgt spid="4811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1780" grpId="0" animBg="1" autoUpdateAnimBg="0"/>
      <p:bldP spid="4811781" grpId="0" animBg="1" autoUpdateAnimBg="0"/>
      <p:bldP spid="4811782" grpId="0" animBg="1" autoUpdateAnimBg="0"/>
      <p:bldP spid="4811783" grpId="0" autoUpdateAnimBg="0"/>
      <p:bldP spid="4811784" grpId="0" animBg="1" autoUpdateAnimBg="0"/>
      <p:bldP spid="4811785" grpId="0" animBg="1" autoUpdateAnimBg="0"/>
      <p:bldP spid="4811798" grpId="0" animBg="1"/>
      <p:bldP spid="481179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226982" y="500063"/>
            <a:ext cx="7772400" cy="1143000"/>
          </a:xfrm>
        </p:spPr>
        <p:txBody>
          <a:bodyPr lIns="75749" tIns="37874" rIns="75749" bIns="37874" anchor="t"/>
          <a:lstStyle/>
          <a:p>
            <a:r>
              <a:rPr lang="en-US" b="0" smtClean="0"/>
              <a:t>Implications of agile </a:t>
            </a:r>
            <a:br>
              <a:rPr lang="en-US" b="0" smtClean="0"/>
            </a:br>
            <a:r>
              <a:rPr lang="en-US" sz="1800" b="0" smtClean="0"/>
              <a:t>(example here: XP)</a:t>
            </a:r>
            <a:br>
              <a:rPr lang="en-US" sz="1800" b="0" smtClean="0"/>
            </a:br>
            <a:r>
              <a:rPr lang="en-US" sz="1800" b="0" smtClean="0"/>
              <a:t> </a:t>
            </a:r>
            <a:r>
              <a:rPr lang="en-US" sz="1800" b="0" i="1" smtClean="0">
                <a:solidFill>
                  <a:schemeClr val="tx1"/>
                </a:solidFill>
              </a:rPr>
              <a:t>„The heart of Agile Modeling is its practices“</a:t>
            </a:r>
            <a:r>
              <a:rPr lang="en-US" sz="1800" b="0" smtClean="0">
                <a:solidFill>
                  <a:schemeClr val="tx1"/>
                </a:solidFill>
              </a:rPr>
              <a:t> </a:t>
            </a:r>
            <a:r>
              <a:rPr lang="en-US" sz="1200" b="0" i="1" smtClean="0">
                <a:solidFill>
                  <a:schemeClr val="tx1"/>
                </a:solidFill>
              </a:rPr>
              <a:t>Scott W. Ambler</a:t>
            </a:r>
            <a:endParaRPr lang="en-US" sz="1600" b="0" i="1" smtClean="0">
              <a:solidFill>
                <a:schemeClr val="tx1"/>
              </a:solidFill>
            </a:endParaRPr>
          </a:p>
        </p:txBody>
      </p:sp>
      <p:sp>
        <p:nvSpPr>
          <p:cNvPr id="4813827" name="Rectangle 3"/>
          <p:cNvSpPr>
            <a:spLocks noChangeArrowheads="1"/>
          </p:cNvSpPr>
          <p:nvPr/>
        </p:nvSpPr>
        <p:spPr bwMode="auto">
          <a:xfrm>
            <a:off x="554038" y="2136280"/>
            <a:ext cx="3078162" cy="1857870"/>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Unit Test</a:t>
            </a:r>
            <a:endParaRPr lang="en-US" sz="1700"/>
          </a:p>
        </p:txBody>
      </p:sp>
      <p:sp>
        <p:nvSpPr>
          <p:cNvPr id="4813828" name="Rectangle 4"/>
          <p:cNvSpPr>
            <a:spLocks noChangeArrowheads="1"/>
          </p:cNvSpPr>
          <p:nvPr/>
        </p:nvSpPr>
        <p:spPr bwMode="auto">
          <a:xfrm>
            <a:off x="3509963" y="1970088"/>
            <a:ext cx="2832100" cy="2351087"/>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Pair Programming</a:t>
            </a:r>
          </a:p>
          <a:p>
            <a:pPr defTabSz="631825"/>
            <a:endParaRPr lang="en-US" sz="1700" smtClean="0"/>
          </a:p>
          <a:p>
            <a:pPr defTabSz="631825"/>
            <a:endParaRPr lang="en-US" sz="1700"/>
          </a:p>
        </p:txBody>
      </p:sp>
      <p:sp>
        <p:nvSpPr>
          <p:cNvPr id="4813829" name="Rectangle 5"/>
          <p:cNvSpPr>
            <a:spLocks noChangeArrowheads="1"/>
          </p:cNvSpPr>
          <p:nvPr/>
        </p:nvSpPr>
        <p:spPr bwMode="auto">
          <a:xfrm>
            <a:off x="307975" y="3603625"/>
            <a:ext cx="3694113" cy="2611438"/>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Planning Game,</a:t>
            </a:r>
          </a:p>
          <a:p>
            <a:pPr defTabSz="631825"/>
            <a:r>
              <a:rPr lang="en-US" sz="1700" smtClean="0"/>
              <a:t>Small Releases &amp; Incremental Dev.</a:t>
            </a:r>
            <a:endParaRPr lang="en-US" sz="1700"/>
          </a:p>
        </p:txBody>
      </p:sp>
      <p:sp>
        <p:nvSpPr>
          <p:cNvPr id="4813830" name="Rectangle 6"/>
          <p:cNvSpPr>
            <a:spLocks noChangeArrowheads="1"/>
          </p:cNvSpPr>
          <p:nvPr/>
        </p:nvSpPr>
        <p:spPr bwMode="auto">
          <a:xfrm>
            <a:off x="5049838" y="3798888"/>
            <a:ext cx="3078162" cy="2481262"/>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On-site customer</a:t>
            </a:r>
            <a:endParaRPr lang="en-US" sz="1700"/>
          </a:p>
        </p:txBody>
      </p:sp>
      <p:sp>
        <p:nvSpPr>
          <p:cNvPr id="4813831" name="Rectangle 7"/>
          <p:cNvSpPr>
            <a:spLocks noChangeArrowheads="1"/>
          </p:cNvSpPr>
          <p:nvPr/>
        </p:nvSpPr>
        <p:spPr bwMode="auto">
          <a:xfrm>
            <a:off x="5942806" y="1890165"/>
            <a:ext cx="2770188" cy="1230576"/>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Sustainable Pace</a:t>
            </a:r>
            <a:endParaRPr lang="en-US" sz="1700"/>
          </a:p>
        </p:txBody>
      </p:sp>
      <p:sp>
        <p:nvSpPr>
          <p:cNvPr id="4813832" name="Rectangle 8"/>
          <p:cNvSpPr>
            <a:spLocks noChangeArrowheads="1"/>
          </p:cNvSpPr>
          <p:nvPr/>
        </p:nvSpPr>
        <p:spPr bwMode="auto">
          <a:xfrm>
            <a:off x="3509963" y="5365750"/>
            <a:ext cx="3017837" cy="1176338"/>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Refactoring</a:t>
            </a:r>
            <a:endParaRPr lang="en-US" sz="1700"/>
          </a:p>
        </p:txBody>
      </p:sp>
      <p:sp>
        <p:nvSpPr>
          <p:cNvPr id="4813833" name="Rectangle 9"/>
          <p:cNvSpPr>
            <a:spLocks noChangeArrowheads="1"/>
          </p:cNvSpPr>
          <p:nvPr/>
        </p:nvSpPr>
        <p:spPr bwMode="auto">
          <a:xfrm>
            <a:off x="3017838" y="3276600"/>
            <a:ext cx="3509962" cy="137160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Collective Code Ownership</a:t>
            </a:r>
            <a:endParaRPr lang="en-US" sz="1700"/>
          </a:p>
        </p:txBody>
      </p:sp>
      <p:sp>
        <p:nvSpPr>
          <p:cNvPr id="4813834" name="Rectangle 10"/>
          <p:cNvSpPr>
            <a:spLocks noChangeArrowheads="1"/>
          </p:cNvSpPr>
          <p:nvPr/>
        </p:nvSpPr>
        <p:spPr bwMode="auto">
          <a:xfrm>
            <a:off x="2155825" y="1744167"/>
            <a:ext cx="3508375" cy="784225"/>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Continuous Integration</a:t>
            </a:r>
            <a:endParaRPr lang="en-US" sz="1700"/>
          </a:p>
        </p:txBody>
      </p:sp>
      <p:sp>
        <p:nvSpPr>
          <p:cNvPr id="4813835" name="Rectangle 11"/>
          <p:cNvSpPr>
            <a:spLocks noChangeArrowheads="1"/>
          </p:cNvSpPr>
          <p:nvPr/>
        </p:nvSpPr>
        <p:spPr bwMode="auto">
          <a:xfrm>
            <a:off x="7327900" y="2884488"/>
            <a:ext cx="1600200" cy="1763712"/>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Coding</a:t>
            </a:r>
            <a:br>
              <a:rPr lang="en-US" sz="1700" smtClean="0"/>
            </a:br>
            <a:r>
              <a:rPr lang="en-US" sz="1700" smtClean="0"/>
              <a:t>Standards</a:t>
            </a:r>
            <a:endParaRPr lang="en-US" sz="1700"/>
          </a:p>
        </p:txBody>
      </p:sp>
      <p:sp>
        <p:nvSpPr>
          <p:cNvPr id="4813836" name="Rectangle 12"/>
          <p:cNvSpPr>
            <a:spLocks noChangeArrowheads="1"/>
          </p:cNvSpPr>
          <p:nvPr/>
        </p:nvSpPr>
        <p:spPr bwMode="auto">
          <a:xfrm>
            <a:off x="923925" y="3386545"/>
            <a:ext cx="1724025" cy="93463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Simple Design</a:t>
            </a:r>
            <a:endParaRPr lang="en-US" sz="1700"/>
          </a:p>
        </p:txBody>
      </p:sp>
      <p:sp>
        <p:nvSpPr>
          <p:cNvPr id="1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1257858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8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8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8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8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38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8138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38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38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3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827" grpId="0" animBg="1" autoUpdateAnimBg="0"/>
      <p:bldP spid="4813828" grpId="0" animBg="1" autoUpdateAnimBg="0"/>
      <p:bldP spid="4813829" grpId="0" animBg="1" autoUpdateAnimBg="0"/>
      <p:bldP spid="4813830" grpId="0" animBg="1" autoUpdateAnimBg="0"/>
      <p:bldP spid="4813831" grpId="0" animBg="1" autoUpdateAnimBg="0"/>
      <p:bldP spid="4813832" grpId="0" animBg="1" autoUpdateAnimBg="0"/>
      <p:bldP spid="4813833" grpId="0" animBg="1" autoUpdateAnimBg="0"/>
      <p:bldP spid="4813834" grpId="0" animBg="1" autoUpdateAnimBg="0"/>
      <p:bldP spid="4813835" grpId="0" animBg="1" autoUpdateAnimBg="0"/>
      <p:bldP spid="4813836"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85800" y="600150"/>
            <a:ext cx="7772400" cy="685800"/>
          </a:xfrm>
        </p:spPr>
        <p:txBody>
          <a:bodyPr lIns="75749" tIns="37874" rIns="75749" bIns="37874" anchor="t"/>
          <a:lstStyle/>
          <a:p>
            <a:r>
              <a:rPr lang="en-US" b="0" smtClean="0"/>
              <a:t>Common objections </a:t>
            </a:r>
            <a:endParaRPr lang="en-US" b="0" smtClean="0"/>
          </a:p>
        </p:txBody>
      </p:sp>
      <p:sp>
        <p:nvSpPr>
          <p:cNvPr id="4815875" name="Rectangle 3"/>
          <p:cNvSpPr>
            <a:spLocks noGrp="1" noChangeArrowheads="1"/>
          </p:cNvSpPr>
          <p:nvPr>
            <p:ph idx="1"/>
          </p:nvPr>
        </p:nvSpPr>
        <p:spPr>
          <a:xfrm>
            <a:off x="492125" y="1436688"/>
            <a:ext cx="8435975" cy="1568450"/>
          </a:xfrm>
        </p:spPr>
        <p:txBody>
          <a:bodyPr lIns="75749" tIns="37874" rIns="75749" bIns="37874"/>
          <a:lstStyle/>
          <a:p>
            <a:pPr>
              <a:buFontTx/>
              <a:buNone/>
            </a:pPr>
            <a:r>
              <a:rPr lang="en-US" smtClean="0"/>
              <a:t>On the first glance ...</a:t>
            </a:r>
          </a:p>
          <a:p>
            <a:pPr lvl="1"/>
            <a:r>
              <a:rPr lang="en-US" sz="1800" smtClean="0"/>
              <a:t>Working in pairs </a:t>
            </a:r>
            <a:r>
              <a:rPr lang="en-US" sz="1800" smtClean="0"/>
              <a:t>is a waste of time</a:t>
            </a:r>
            <a:endParaRPr lang="en-US" sz="1800" smtClean="0"/>
          </a:p>
          <a:p>
            <a:pPr lvl="1"/>
            <a:r>
              <a:rPr lang="en-US" sz="1800" smtClean="0"/>
              <a:t>Our large systems do not allow for fast releases</a:t>
            </a:r>
          </a:p>
          <a:p>
            <a:pPr lvl="1"/>
            <a:r>
              <a:rPr lang="en-US" sz="1800" smtClean="0"/>
              <a:t>Sustainable pace? </a:t>
            </a:r>
            <a:r>
              <a:rPr lang="en-US" sz="1800" smtClean="0"/>
              <a:t>I don‘t care, </a:t>
            </a:r>
            <a:r>
              <a:rPr lang="en-US" sz="1800" smtClean="0"/>
              <a:t>we have a 35h week!</a:t>
            </a:r>
          </a:p>
          <a:p>
            <a:pPr lvl="1"/>
            <a:endParaRPr lang="en-US" sz="1800" smtClean="0"/>
          </a:p>
          <a:p>
            <a:pPr lvl="1"/>
            <a:endParaRPr lang="en-US" sz="1800" smtClean="0"/>
          </a:p>
          <a:p>
            <a:pPr lvl="1"/>
            <a:endParaRPr lang="en-US" sz="1800" smtClean="0"/>
          </a:p>
          <a:p>
            <a:pPr lvl="1"/>
            <a:endParaRPr lang="en-US" sz="1800" smtClean="0"/>
          </a:p>
          <a:p>
            <a:pPr lvl="1"/>
            <a:endParaRPr lang="en-US" sz="1800" smtClean="0"/>
          </a:p>
        </p:txBody>
      </p:sp>
      <p:sp>
        <p:nvSpPr>
          <p:cNvPr id="4815876" name="Text Box 4"/>
          <p:cNvSpPr txBox="1">
            <a:spLocks noChangeArrowheads="1"/>
          </p:cNvSpPr>
          <p:nvPr/>
        </p:nvSpPr>
        <p:spPr bwMode="auto">
          <a:xfrm rot="853304">
            <a:off x="5463360" y="5367357"/>
            <a:ext cx="2547983"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Well known killerphrases</a:t>
            </a:r>
            <a:endParaRPr lang="en-US" sz="1700" b="0" i="0"/>
          </a:p>
        </p:txBody>
      </p:sp>
      <p:sp>
        <p:nvSpPr>
          <p:cNvPr id="4815877" name="Text Box 5"/>
          <p:cNvSpPr txBox="1">
            <a:spLocks noChangeArrowheads="1"/>
          </p:cNvSpPr>
          <p:nvPr/>
        </p:nvSpPr>
        <p:spPr bwMode="auto">
          <a:xfrm rot="853304">
            <a:off x="5559146" y="1667689"/>
            <a:ext cx="2564376"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Might look like that, but...</a:t>
            </a:r>
            <a:endParaRPr lang="en-US" sz="1700" b="0" i="0"/>
          </a:p>
        </p:txBody>
      </p:sp>
      <p:sp>
        <p:nvSpPr>
          <p:cNvPr id="4815878" name="Text Box 6"/>
          <p:cNvSpPr txBox="1">
            <a:spLocks noChangeArrowheads="1"/>
          </p:cNvSpPr>
          <p:nvPr/>
        </p:nvSpPr>
        <p:spPr bwMode="auto">
          <a:xfrm rot="853304">
            <a:off x="709404" y="3495695"/>
            <a:ext cx="1570458" cy="338098"/>
          </a:xfrm>
          <a:prstGeom prst="rect">
            <a:avLst/>
          </a:prstGeom>
          <a:solidFill>
            <a:srgbClr val="F1FA9C"/>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Ok, let‘s check</a:t>
            </a:r>
            <a:endParaRPr lang="en-US" sz="1700" b="0" i="0"/>
          </a:p>
        </p:txBody>
      </p:sp>
      <p:sp>
        <p:nvSpPr>
          <p:cNvPr id="4815879" name="Rectangle 7"/>
          <p:cNvSpPr>
            <a:spLocks noChangeArrowheads="1"/>
          </p:cNvSpPr>
          <p:nvPr/>
        </p:nvSpPr>
        <p:spPr bwMode="auto">
          <a:xfrm>
            <a:off x="2647950" y="2938463"/>
            <a:ext cx="6343650" cy="2115507"/>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More serious</a:t>
            </a:r>
          </a:p>
          <a:p>
            <a:pPr marL="788988" lvl="1" indent="-315913" algn="l" defTabSz="631825">
              <a:spcBef>
                <a:spcPct val="50000"/>
              </a:spcBef>
              <a:buSzPct val="70000"/>
              <a:buFont typeface="Wingdings" pitchFamily="2" charset="2"/>
              <a:buChar char="n"/>
            </a:pPr>
            <a:r>
              <a:rPr lang="en-US" sz="1700" i="0" smtClean="0"/>
              <a:t>Our people will hate </a:t>
            </a:r>
            <a:r>
              <a:rPr lang="en-US" sz="1700" smtClean="0"/>
              <a:t>collective code ownership and working in pairs...</a:t>
            </a:r>
            <a:endParaRPr lang="en-US" sz="1700" i="0" smtClean="0"/>
          </a:p>
          <a:p>
            <a:pPr marL="788988" lvl="1" indent="-315913" algn="l" defTabSz="631825">
              <a:spcBef>
                <a:spcPct val="50000"/>
              </a:spcBef>
              <a:buSzPct val="70000"/>
              <a:buFont typeface="Wingdings" pitchFamily="2" charset="2"/>
              <a:buChar char="n"/>
            </a:pPr>
            <a:r>
              <a:rPr lang="en-US" sz="1700" i="0" smtClean="0"/>
              <a:t>Our type of systems do not allow for </a:t>
            </a:r>
            <a:r>
              <a:rPr lang="en-US" sz="1700" smtClean="0"/>
              <a:t>refactoring/cont. integration/test first</a:t>
            </a:r>
            <a:endParaRPr lang="en-US" sz="1700" i="0" smtClean="0"/>
          </a:p>
          <a:p>
            <a:pPr marL="788988" lvl="1" indent="-315913" algn="l" defTabSz="631825">
              <a:spcBef>
                <a:spcPct val="50000"/>
              </a:spcBef>
              <a:buSzPct val="70000"/>
              <a:buFont typeface="Wingdings" pitchFamily="2" charset="2"/>
              <a:buChar char="n"/>
            </a:pPr>
            <a:endParaRPr lang="en-US" sz="1700" i="0"/>
          </a:p>
        </p:txBody>
      </p:sp>
      <p:sp>
        <p:nvSpPr>
          <p:cNvPr id="4815880" name="Rectangle 8"/>
          <p:cNvSpPr>
            <a:spLocks noChangeArrowheads="1"/>
          </p:cNvSpPr>
          <p:nvPr/>
        </p:nvSpPr>
        <p:spPr bwMode="auto">
          <a:xfrm>
            <a:off x="246063" y="4800600"/>
            <a:ext cx="7526337" cy="1577975"/>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General Objections</a:t>
            </a:r>
          </a:p>
          <a:p>
            <a:pPr marL="541338" lvl="1" indent="266700" algn="l" defTabSz="631825">
              <a:spcBef>
                <a:spcPct val="50000"/>
              </a:spcBef>
              <a:buSzPct val="70000"/>
              <a:buFont typeface="Wingdings" pitchFamily="2" charset="2"/>
              <a:buChar char="n"/>
            </a:pPr>
            <a:r>
              <a:rPr lang="en-US" sz="1700" smtClean="0"/>
              <a:t>That</a:t>
            </a:r>
            <a:r>
              <a:rPr lang="en-US" sz="1700" i="0" smtClean="0"/>
              <a:t> is nothing new! 20 years old</a:t>
            </a:r>
          </a:p>
          <a:p>
            <a:pPr marL="541338" lvl="1" indent="266700" algn="l" defTabSz="631825">
              <a:spcBef>
                <a:spcPct val="50000"/>
              </a:spcBef>
              <a:buSzPct val="70000"/>
              <a:buFont typeface="Wingdings" pitchFamily="2" charset="2"/>
              <a:buChar char="n"/>
            </a:pPr>
            <a:r>
              <a:rPr lang="en-US" sz="1700" i="0" smtClean="0"/>
              <a:t>This does not work here.</a:t>
            </a:r>
          </a:p>
          <a:p>
            <a:pPr marL="541338" lvl="1" indent="266700" algn="l" defTabSz="631825">
              <a:spcBef>
                <a:spcPct val="50000"/>
              </a:spcBef>
              <a:buSzPct val="70000"/>
              <a:buFont typeface="Wingdings" pitchFamily="2" charset="2"/>
              <a:buChar char="n"/>
            </a:pPr>
            <a:r>
              <a:rPr lang="en-US" sz="1700" i="0" smtClean="0"/>
              <a:t>We are already doing that – I mean wild hacking, </a:t>
            </a:r>
            <a:r>
              <a:rPr lang="en-US" sz="1700" smtClean="0"/>
              <a:t>hahaha</a:t>
            </a:r>
            <a:r>
              <a:rPr lang="en-US" sz="1700" i="0" smtClean="0"/>
              <a:t>!</a:t>
            </a:r>
            <a:endParaRPr lang="en-US" sz="1700" i="0"/>
          </a:p>
        </p:txBody>
      </p:sp>
      <p:sp>
        <p:nvSpPr>
          <p:cNvPr id="126985" name="Text Box 9"/>
          <p:cNvSpPr txBox="1">
            <a:spLocks noChangeArrowheads="1"/>
          </p:cNvSpPr>
          <p:nvPr/>
        </p:nvSpPr>
        <p:spPr bwMode="auto">
          <a:xfrm>
            <a:off x="6627860" y="857232"/>
            <a:ext cx="2400191"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a:t>
            </a:r>
            <a:endParaRPr lang="en-US" sz="1200" b="0" smtClean="0"/>
          </a:p>
          <a:p>
            <a:pPr algn="l"/>
            <a:r>
              <a:rPr lang="en-US" sz="1200" b="0" smtClean="0"/>
              <a:t>SQM </a:t>
            </a:r>
            <a:r>
              <a:rPr lang="en-US" sz="1200" b="0"/>
              <a:t>congress 2003, Köln, SQS</a:t>
            </a:r>
          </a:p>
        </p:txBody>
      </p:sp>
      <p:sp>
        <p:nvSpPr>
          <p:cNvPr id="12"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3"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890292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5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158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158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158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158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158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158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158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815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5875" grpId="0" build="p" autoUpdateAnimBg="0"/>
      <p:bldP spid="4815876" grpId="0" animBg="1" autoUpdateAnimBg="0"/>
      <p:bldP spid="4815877" grpId="0" animBg="1" autoUpdateAnimBg="0"/>
      <p:bldP spid="4815878" grpId="0" animBg="1" autoUpdateAnimBg="0"/>
      <p:bldP spid="4815879" grpId="0" autoUpdateAnimBg="0"/>
      <p:bldP spid="4815880"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685800" y="560770"/>
            <a:ext cx="7772400" cy="914400"/>
          </a:xfrm>
        </p:spPr>
        <p:txBody>
          <a:bodyPr lIns="75749" tIns="37874" rIns="75749" bIns="37874" anchor="t"/>
          <a:lstStyle/>
          <a:p>
            <a:r>
              <a:rPr lang="en-US" b="0" smtClean="0"/>
              <a:t>Real crucial issues</a:t>
            </a:r>
            <a:endParaRPr lang="en-US" b="0" smtClean="0"/>
          </a:p>
        </p:txBody>
      </p:sp>
      <p:sp>
        <p:nvSpPr>
          <p:cNvPr id="128003" name="AutoShape 3"/>
          <p:cNvSpPr>
            <a:spLocks noChangeArrowheads="1"/>
          </p:cNvSpPr>
          <p:nvPr/>
        </p:nvSpPr>
        <p:spPr bwMode="auto">
          <a:xfrm>
            <a:off x="3017838" y="1328658"/>
            <a:ext cx="5242388" cy="2569660"/>
          </a:xfrm>
          <a:prstGeom prst="wedgeRoundRectCallout">
            <a:avLst>
              <a:gd name="adj1" fmla="val -65617"/>
              <a:gd name="adj2" fmla="val 45781"/>
              <a:gd name="adj3" fmla="val 16667"/>
            </a:avLst>
          </a:prstGeom>
          <a:solidFill>
            <a:srgbClr val="F1FA9C"/>
          </a:solidFill>
          <a:ln w="6350">
            <a:solidFill>
              <a:schemeClr val="tx1"/>
            </a:solidFill>
            <a:miter lim="800000"/>
            <a:headEnd/>
            <a:tailEnd/>
          </a:ln>
        </p:spPr>
        <p:txBody>
          <a:bodyPr wrap="square" lIns="75749" tIns="37874" rIns="75749" bIns="37874" anchor="ctr"/>
          <a:lstStyle/>
          <a:p>
            <a:pPr marL="315913" indent="-315913" algn="l" defTabSz="631825"/>
            <a:r>
              <a:rPr lang="en-US" sz="2700" i="0" smtClean="0"/>
              <a:t>Did I get you right?</a:t>
            </a:r>
          </a:p>
          <a:p>
            <a:pPr marL="315913" indent="-315913" algn="l" defTabSz="631825">
              <a:spcBef>
                <a:spcPct val="30000"/>
              </a:spcBef>
            </a:pPr>
            <a:r>
              <a:rPr lang="en-US" sz="1700" i="0" smtClean="0"/>
              <a:t>- 	You implement without </a:t>
            </a:r>
            <a:r>
              <a:rPr lang="en-US" sz="1700" smtClean="0"/>
              <a:t>knowing what we want?</a:t>
            </a:r>
            <a:endParaRPr lang="en-US" sz="1700" i="0" smtClean="0"/>
          </a:p>
          <a:p>
            <a:pPr marL="315913" indent="-315913" algn="l" defTabSz="631825">
              <a:spcBef>
                <a:spcPct val="30000"/>
              </a:spcBef>
            </a:pPr>
            <a:r>
              <a:rPr lang="en-US" sz="1700" i="0" smtClean="0"/>
              <a:t>- 	You want a customer representative on site permanently?</a:t>
            </a:r>
          </a:p>
          <a:p>
            <a:pPr marL="315913" indent="-315913" algn="l" defTabSz="631825">
              <a:spcBef>
                <a:spcPct val="30000"/>
              </a:spcBef>
            </a:pPr>
            <a:r>
              <a:rPr lang="en-US" sz="1700" i="0" smtClean="0"/>
              <a:t>- 	You </a:t>
            </a:r>
            <a:r>
              <a:rPr lang="en-US" sz="1700" smtClean="0"/>
              <a:t>try to </a:t>
            </a:r>
            <a:r>
              <a:rPr lang="en-US" sz="1700" i="1" smtClean="0"/>
              <a:t>avoid</a:t>
            </a:r>
            <a:r>
              <a:rPr lang="en-US" sz="1700" smtClean="0"/>
              <a:t> documentation?</a:t>
            </a:r>
            <a:endParaRPr lang="en-US" sz="1700" i="0" smtClean="0"/>
          </a:p>
          <a:p>
            <a:pPr marL="315913" indent="-315913" algn="l" defTabSz="631825">
              <a:spcBef>
                <a:spcPct val="30000"/>
              </a:spcBef>
            </a:pPr>
            <a:r>
              <a:rPr lang="en-US" sz="1700" i="0" smtClean="0"/>
              <a:t>- 	You want to make work for you as simple as possible? What about QM?</a:t>
            </a:r>
            <a:endParaRPr lang="en-US" sz="1700" i="0"/>
          </a:p>
        </p:txBody>
      </p:sp>
      <p:pic>
        <p:nvPicPr>
          <p:cNvPr id="128004"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9888" y="2416175"/>
            <a:ext cx="2849562" cy="3024188"/>
          </a:xfrm>
          <a:prstGeom prst="rect">
            <a:avLst/>
          </a:prstGeom>
          <a:noFill/>
          <a:ln w="6350">
            <a:noFill/>
            <a:miter lim="800000"/>
            <a:headEnd/>
            <a:tailEnd/>
          </a:ln>
        </p:spPr>
      </p:pic>
      <p:grpSp>
        <p:nvGrpSpPr>
          <p:cNvPr id="2" name="Group 5"/>
          <p:cNvGrpSpPr>
            <a:grpSpLocks/>
          </p:cNvGrpSpPr>
          <p:nvPr/>
        </p:nvGrpSpPr>
        <p:grpSpPr bwMode="auto">
          <a:xfrm>
            <a:off x="3059113" y="3887788"/>
            <a:ext cx="6084887" cy="3213100"/>
            <a:chOff x="2133" y="2448"/>
            <a:chExt cx="3627" cy="1872"/>
          </a:xfrm>
        </p:grpSpPr>
        <p:pic>
          <p:nvPicPr>
            <p:cNvPr id="128007"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30" y="3134"/>
              <a:ext cx="1130" cy="1186"/>
            </a:xfrm>
            <a:prstGeom prst="rect">
              <a:avLst/>
            </a:prstGeom>
            <a:noFill/>
            <a:ln w="6350">
              <a:noFill/>
              <a:miter lim="800000"/>
              <a:headEnd/>
              <a:tailEnd/>
            </a:ln>
          </p:spPr>
        </p:pic>
        <p:sp>
          <p:nvSpPr>
            <p:cNvPr id="128008" name="AutoShape 7"/>
            <p:cNvSpPr>
              <a:spLocks noChangeArrowheads="1"/>
            </p:cNvSpPr>
            <p:nvPr/>
          </p:nvSpPr>
          <p:spPr bwMode="auto">
            <a:xfrm>
              <a:off x="2133" y="2448"/>
              <a:ext cx="2339" cy="1539"/>
            </a:xfrm>
            <a:prstGeom prst="cloudCallout">
              <a:avLst>
                <a:gd name="adj1" fmla="val 71458"/>
                <a:gd name="adj2" fmla="val 14977"/>
              </a:avLst>
            </a:prstGeom>
            <a:solidFill>
              <a:srgbClr val="F8F8F8"/>
            </a:solidFill>
            <a:ln w="57150">
              <a:solidFill>
                <a:srgbClr val="FF3300"/>
              </a:solidFill>
              <a:round/>
              <a:headEnd/>
              <a:tailEnd/>
            </a:ln>
          </p:spPr>
          <p:txBody>
            <a:bodyPr wrap="square" lIns="75749" tIns="37874" rIns="75749" bIns="37874" anchor="ctr"/>
            <a:lstStyle/>
            <a:p>
              <a:pPr defTabSz="631825"/>
              <a:endParaRPr lang="en-US" sz="2300" i="0" smtClean="0"/>
            </a:p>
            <a:p>
              <a:pPr defTabSz="631825"/>
              <a:r>
                <a:rPr lang="en-US" sz="2300" i="0" smtClean="0"/>
                <a:t>Be honest!</a:t>
              </a:r>
            </a:p>
            <a:p>
              <a:pPr defTabSz="631825"/>
              <a:r>
                <a:rPr lang="en-US" sz="1500" i="0" smtClean="0"/>
                <a:t>You feel anxious becaus</a:t>
              </a:r>
              <a:r>
                <a:rPr lang="en-US" sz="1500" smtClean="0"/>
                <a:t>e so much is changing</a:t>
              </a:r>
              <a:r>
                <a:rPr lang="en-US" sz="1500" i="0" smtClean="0"/>
                <a:t>.</a:t>
              </a:r>
            </a:p>
            <a:p>
              <a:pPr defTabSz="631825"/>
              <a:r>
                <a:rPr lang="en-US" sz="1500" i="0" smtClean="0"/>
                <a:t>Are you keep the overview? Or would you prefer failing in a proven way over a risky success? </a:t>
              </a:r>
              <a:br>
                <a:rPr lang="en-US" sz="1500" i="0" smtClean="0"/>
              </a:br>
              <a:endParaRPr lang="en-US" sz="1500" i="0"/>
            </a:p>
          </p:txBody>
        </p:sp>
      </p:grpSp>
      <p:sp>
        <p:nvSpPr>
          <p:cNvPr id="128006" name="Text Box 8"/>
          <p:cNvSpPr txBox="1">
            <a:spLocks noChangeArrowheads="1"/>
          </p:cNvSpPr>
          <p:nvPr/>
        </p:nvSpPr>
        <p:spPr bwMode="auto">
          <a:xfrm>
            <a:off x="71406" y="6011883"/>
            <a:ext cx="3118687"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SQM congress 2003, </a:t>
            </a:r>
            <a:endParaRPr lang="en-US" sz="1200" b="0" smtClean="0"/>
          </a:p>
          <a:p>
            <a:pPr algn="l"/>
            <a:r>
              <a:rPr lang="en-US" sz="1200" b="0" smtClean="0"/>
              <a:t>Köln</a:t>
            </a:r>
            <a:r>
              <a:rPr lang="en-US" sz="1200" b="0"/>
              <a:t>, SQS</a:t>
            </a:r>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3848769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9970" name="AutoShape 2"/>
          <p:cNvSpPr>
            <a:spLocks noChangeArrowheads="1"/>
          </p:cNvSpPr>
          <p:nvPr/>
        </p:nvSpPr>
        <p:spPr bwMode="auto">
          <a:xfrm>
            <a:off x="4510088" y="2178168"/>
            <a:ext cx="4494213" cy="4158492"/>
          </a:xfrm>
          <a:prstGeom prst="wedgeRoundRectCallout">
            <a:avLst>
              <a:gd name="adj1" fmla="val -34954"/>
              <a:gd name="adj2" fmla="val -54435"/>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19971" name="AutoShape 3"/>
          <p:cNvSpPr>
            <a:spLocks noChangeArrowheads="1"/>
          </p:cNvSpPr>
          <p:nvPr/>
        </p:nvSpPr>
        <p:spPr bwMode="auto">
          <a:xfrm>
            <a:off x="369888" y="2178168"/>
            <a:ext cx="4064000" cy="4244857"/>
          </a:xfrm>
          <a:prstGeom prst="wedgeRoundRectCallout">
            <a:avLst>
              <a:gd name="adj1" fmla="val 45625"/>
              <a:gd name="adj2" fmla="val -55546"/>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29028" name="Rectangle 4"/>
          <p:cNvSpPr>
            <a:spLocks noGrp="1" noChangeArrowheads="1"/>
          </p:cNvSpPr>
          <p:nvPr>
            <p:ph type="title"/>
          </p:nvPr>
        </p:nvSpPr>
        <p:spPr>
          <a:xfrm>
            <a:off x="611188" y="729905"/>
            <a:ext cx="8532812" cy="762000"/>
          </a:xfrm>
        </p:spPr>
        <p:txBody>
          <a:bodyPr lIns="75749" tIns="37874" rIns="75749" bIns="37874" anchor="t"/>
          <a:lstStyle/>
          <a:p>
            <a:r>
              <a:rPr lang="en-US" dirty="0" smtClean="0"/>
              <a:t>What do we get?</a:t>
            </a:r>
            <a:endParaRPr lang="en-US" dirty="0" smtClean="0"/>
          </a:p>
        </p:txBody>
      </p:sp>
      <p:sp>
        <p:nvSpPr>
          <p:cNvPr id="4819973" name="Rectangle 5"/>
          <p:cNvSpPr>
            <a:spLocks noGrp="1" noChangeArrowheads="1"/>
          </p:cNvSpPr>
          <p:nvPr>
            <p:ph sz="half" idx="1"/>
          </p:nvPr>
        </p:nvSpPr>
        <p:spPr>
          <a:xfrm>
            <a:off x="554038" y="2410014"/>
            <a:ext cx="3956050" cy="3946336"/>
          </a:xfrm>
        </p:spPr>
        <p:txBody>
          <a:bodyPr lIns="75749" tIns="37874" rIns="75749" bIns="37874"/>
          <a:lstStyle/>
          <a:p>
            <a:r>
              <a:rPr lang="en-US" sz="1600" dirty="0" smtClean="0"/>
              <a:t>We write comprehensive specifications so that we know what we get. And now?</a:t>
            </a:r>
          </a:p>
          <a:p>
            <a:pPr marL="0" indent="0">
              <a:buNone/>
            </a:pPr>
            <a:endParaRPr lang="en-US" sz="1050" dirty="0" smtClean="0"/>
          </a:p>
          <a:p>
            <a:r>
              <a:rPr lang="en-US" sz="1600" dirty="0" smtClean="0"/>
              <a:t>How do we know what we get in the 5</a:t>
            </a:r>
            <a:r>
              <a:rPr lang="en-US" sz="1600" baseline="30000" dirty="0" smtClean="0"/>
              <a:t>th</a:t>
            </a:r>
            <a:r>
              <a:rPr lang="en-US" sz="1600" dirty="0" smtClean="0"/>
              <a:t> increment?</a:t>
            </a:r>
          </a:p>
          <a:p>
            <a:endParaRPr lang="en-US" sz="1600" dirty="0" smtClean="0"/>
          </a:p>
          <a:p>
            <a:r>
              <a:rPr lang="en-US" sz="1600" dirty="0" smtClean="0"/>
              <a:t>We won’t get new money after each increment!</a:t>
            </a:r>
          </a:p>
          <a:p>
            <a:r>
              <a:rPr lang="en-US" sz="1600" dirty="0" smtClean="0"/>
              <a:t>We work with fixed-price </a:t>
            </a:r>
            <a:r>
              <a:rPr lang="en-US" sz="1600" dirty="0" err="1" smtClean="0"/>
              <a:t>contrats</a:t>
            </a:r>
            <a:r>
              <a:rPr lang="en-US" sz="1600" dirty="0" smtClean="0"/>
              <a:t>. Does this work here as well?</a:t>
            </a:r>
          </a:p>
          <a:p>
            <a:endParaRPr lang="en-US" sz="1600" dirty="0" smtClean="0"/>
          </a:p>
          <a:p>
            <a:endParaRPr lang="en-US" sz="1600" dirty="0" smtClean="0"/>
          </a:p>
          <a:p>
            <a:r>
              <a:rPr lang="en-US" sz="1600" dirty="0" smtClean="0"/>
              <a:t>Why should we trust thi</a:t>
            </a:r>
            <a:r>
              <a:rPr lang="en-US" sz="1600" dirty="0" smtClean="0"/>
              <a:t>s agile </a:t>
            </a:r>
            <a:r>
              <a:rPr lang="en-US" sz="1600" dirty="0" smtClean="0"/>
              <a:t>contractor?</a:t>
            </a:r>
            <a:endParaRPr lang="en-US" sz="1600" dirty="0" smtClean="0"/>
          </a:p>
        </p:txBody>
      </p:sp>
      <p:sp>
        <p:nvSpPr>
          <p:cNvPr id="4819974" name="Rectangle 6"/>
          <p:cNvSpPr>
            <a:spLocks noGrp="1" noChangeArrowheads="1"/>
          </p:cNvSpPr>
          <p:nvPr>
            <p:ph sz="half" idx="2"/>
          </p:nvPr>
        </p:nvSpPr>
        <p:spPr>
          <a:xfrm>
            <a:off x="4633913" y="2410014"/>
            <a:ext cx="4232275" cy="3762554"/>
          </a:xfrm>
        </p:spPr>
        <p:txBody>
          <a:bodyPr lIns="75749" tIns="37874" rIns="75749" bIns="37874"/>
          <a:lstStyle/>
          <a:p>
            <a:r>
              <a:rPr lang="en-US" sz="1600" dirty="0" smtClean="0"/>
              <a:t>Not any more!</a:t>
            </a:r>
          </a:p>
          <a:p>
            <a:pPr lvl="1"/>
            <a:r>
              <a:rPr lang="en-US" sz="1400" dirty="0" smtClean="0"/>
              <a:t>Specifications are too expensive and outdated while being written. Yes, uncertainty remains.</a:t>
            </a:r>
            <a:endParaRPr lang="en-US" sz="1600" dirty="0" smtClean="0"/>
          </a:p>
          <a:p>
            <a:r>
              <a:rPr lang="en-US" sz="1600" dirty="0" smtClean="0"/>
              <a:t>We don’t know, we assume</a:t>
            </a:r>
          </a:p>
          <a:p>
            <a:pPr lvl="1"/>
            <a:r>
              <a:rPr lang="en-US" sz="1400" dirty="0" smtClean="0"/>
              <a:t>Make a master plan and change it</a:t>
            </a:r>
          </a:p>
          <a:p>
            <a:pPr lvl="1"/>
            <a:r>
              <a:rPr lang="en-US" sz="1400" dirty="0" smtClean="0"/>
              <a:t>And: we are not stupid!</a:t>
            </a:r>
            <a:endParaRPr lang="en-US" sz="1600" dirty="0" smtClean="0"/>
          </a:p>
          <a:p>
            <a:r>
              <a:rPr lang="en-US" sz="1600" dirty="0" smtClean="0"/>
              <a:t>Right; apply for all of it now.</a:t>
            </a:r>
          </a:p>
          <a:p>
            <a:endParaRPr lang="en-US" sz="1600" dirty="0" smtClean="0"/>
          </a:p>
          <a:p>
            <a:r>
              <a:rPr lang="en-US" sz="1600" dirty="0" smtClean="0"/>
              <a:t>Yes</a:t>
            </a:r>
            <a:r>
              <a:rPr lang="en-US" sz="1600" dirty="0" smtClean="0"/>
              <a:t>:</a:t>
            </a:r>
          </a:p>
          <a:p>
            <a:pPr lvl="1"/>
            <a:r>
              <a:rPr lang="en-US" sz="1400" dirty="0" smtClean="0"/>
              <a:t>Based on exploration phase</a:t>
            </a:r>
          </a:p>
          <a:p>
            <a:pPr lvl="1"/>
            <a:r>
              <a:rPr lang="en-US" sz="1400" dirty="0" smtClean="0"/>
              <a:t>Based on a good domain description</a:t>
            </a:r>
          </a:p>
          <a:p>
            <a:pPr lvl="1"/>
            <a:r>
              <a:rPr lang="en-US" sz="1400" dirty="0" smtClean="0"/>
              <a:t>Simple changes without changing contract</a:t>
            </a:r>
            <a:endParaRPr lang="en-US" sz="1600" dirty="0" smtClean="0"/>
          </a:p>
          <a:p>
            <a:r>
              <a:rPr lang="en-US" sz="1600" dirty="0" smtClean="0"/>
              <a:t>Based on good experience in exploration phase</a:t>
            </a:r>
            <a:endParaRPr lang="en-US" sz="1600" dirty="0" smtClean="0"/>
          </a:p>
        </p:txBody>
      </p:sp>
      <p:sp>
        <p:nvSpPr>
          <p:cNvPr id="129031" name="WordArt 7"/>
          <p:cNvSpPr>
            <a:spLocks noChangeArrowheads="1" noChangeShapeType="1" noTextEdit="1"/>
          </p:cNvSpPr>
          <p:nvPr/>
        </p:nvSpPr>
        <p:spPr bwMode="auto">
          <a:xfrm>
            <a:off x="4125913" y="160217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29032" name="WordArt 8"/>
          <p:cNvSpPr>
            <a:spLocks noChangeArrowheads="1" noChangeShapeType="1" noTextEdit="1"/>
          </p:cNvSpPr>
          <p:nvPr/>
        </p:nvSpPr>
        <p:spPr bwMode="auto">
          <a:xfrm>
            <a:off x="4741863" y="160217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dirty="0" smtClean="0">
                <a:ln w="9525">
                  <a:round/>
                  <a:headEnd/>
                  <a:tailEnd/>
                </a:ln>
                <a:gradFill rotWithShape="1">
                  <a:gsLst>
                    <a:gs pos="0">
                      <a:srgbClr val="FFE701"/>
                    </a:gs>
                    <a:gs pos="100000">
                      <a:srgbClr val="FE3E02"/>
                    </a:gs>
                  </a:gsLst>
                  <a:lin ang="5400000" scaled="1"/>
                </a:gradFill>
                <a:latin typeface="Symbol"/>
              </a:rPr>
              <a:t>!</a:t>
            </a:r>
            <a:endParaRPr lang="en-US" sz="3600" kern="10" dirty="0">
              <a:ln w="9525">
                <a:round/>
                <a:headEnd/>
                <a:tailEnd/>
              </a:ln>
              <a:gradFill rotWithShape="1">
                <a:gsLst>
                  <a:gs pos="0">
                    <a:srgbClr val="FFE701"/>
                  </a:gs>
                  <a:gs pos="100000">
                    <a:srgbClr val="FE3E02"/>
                  </a:gs>
                </a:gsLst>
                <a:lin ang="5400000" scaled="1"/>
              </a:gradFill>
              <a:latin typeface="Symbol"/>
            </a:endParaRPr>
          </a:p>
        </p:txBody>
      </p:sp>
      <p:sp>
        <p:nvSpPr>
          <p:cNvPr id="129033" name="Text Box 9"/>
          <p:cNvSpPr txBox="1">
            <a:spLocks noChangeArrowheads="1"/>
          </p:cNvSpPr>
          <p:nvPr/>
        </p:nvSpPr>
        <p:spPr bwMode="auto">
          <a:xfrm>
            <a:off x="1" y="6396335"/>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a:t>
            </a:r>
            <a:r>
              <a:rPr lang="en-US" sz="1200" b="0" dirty="0" smtClean="0"/>
              <a:t>, Köln</a:t>
            </a:r>
            <a:r>
              <a:rPr lang="en-US" sz="1200" b="0" dirty="0"/>
              <a:t>,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307064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9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997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997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199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1997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997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9974">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481997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1997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997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997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997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81997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819974">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19974">
                                            <p:txEl>
                                              <p:pRg st="8" end="8"/>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499"/>
                                          </p:stCondLst>
                                        </p:cTn>
                                        <p:tgtEl>
                                          <p:spTgt spid="4819974">
                                            <p:txEl>
                                              <p:pRg st="9" end="9"/>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481997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199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9970" grpId="0" animBg="1" autoUpdateAnimBg="0"/>
      <p:bldP spid="4819971" grpId="0" animBg="1" autoUpdateAnimBg="0"/>
      <p:bldP spid="4819973" grpId="0" build="p" autoUpdateAnimBg="0"/>
      <p:bldP spid="4819974"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de-DE" dirty="0" err="1" smtClean="0"/>
              <a:t>Waterfall</a:t>
            </a:r>
            <a:r>
              <a:rPr lang="de-DE" dirty="0" smtClean="0"/>
              <a:t> </a:t>
            </a:r>
            <a:r>
              <a:rPr lang="de-DE" dirty="0" err="1" smtClean="0"/>
              <a:t>model</a:t>
            </a:r>
            <a:r>
              <a:rPr lang="de-DE" dirty="0" smtClean="0"/>
              <a:t> [Royce]</a:t>
            </a:r>
          </a:p>
        </p:txBody>
      </p:sp>
      <p:pic>
        <p:nvPicPr>
          <p:cNvPr id="374787" name="Picture 3" descr="wasserfall-simpel 001"/>
          <p:cNvPicPr>
            <a:picLocks noChangeAspect="1" noChangeArrowheads="1"/>
          </p:cNvPicPr>
          <p:nvPr/>
        </p:nvPicPr>
        <p:blipFill>
          <a:blip r:embed="rId3" cstate="print">
            <a:lum bright="6000"/>
            <a:extLst>
              <a:ext uri="{28A0092B-C50C-407E-A947-70E740481C1C}">
                <a14:useLocalDpi xmlns:a14="http://schemas.microsoft.com/office/drawing/2010/main"/>
              </a:ext>
            </a:extLst>
          </a:blip>
          <a:srcRect/>
          <a:stretch>
            <a:fillRect/>
          </a:stretch>
        </p:blipFill>
        <p:spPr bwMode="auto">
          <a:xfrm>
            <a:off x="611560" y="908720"/>
            <a:ext cx="78486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8" name="Rectangle 4"/>
          <p:cNvSpPr>
            <a:spLocks noChangeArrowheads="1"/>
          </p:cNvSpPr>
          <p:nvPr/>
        </p:nvSpPr>
        <p:spPr bwMode="auto">
          <a:xfrm>
            <a:off x="611560" y="1670720"/>
            <a:ext cx="533400" cy="449580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nchor="ctr"/>
          <a:lstStyle/>
          <a:p>
            <a:endParaRPr lang="de-DE"/>
          </a:p>
        </p:txBody>
      </p:sp>
      <p:grpSp>
        <p:nvGrpSpPr>
          <p:cNvPr id="2" name="Group 5"/>
          <p:cNvGrpSpPr>
            <a:grpSpLocks/>
          </p:cNvGrpSpPr>
          <p:nvPr/>
        </p:nvGrpSpPr>
        <p:grpSpPr bwMode="auto">
          <a:xfrm>
            <a:off x="1449760" y="1746920"/>
            <a:ext cx="5562600" cy="3657600"/>
            <a:chOff x="816" y="1296"/>
            <a:chExt cx="3504" cy="2304"/>
          </a:xfrm>
        </p:grpSpPr>
        <p:sp>
          <p:nvSpPr>
            <p:cNvPr id="374796" name="Freeform 6"/>
            <p:cNvSpPr>
              <a:spLocks/>
            </p:cNvSpPr>
            <p:nvPr/>
          </p:nvSpPr>
          <p:spPr bwMode="auto">
            <a:xfrm>
              <a:off x="4128" y="340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7" name="Freeform 7"/>
            <p:cNvSpPr>
              <a:spLocks/>
            </p:cNvSpPr>
            <p:nvPr/>
          </p:nvSpPr>
          <p:spPr bwMode="auto">
            <a:xfrm>
              <a:off x="1440" y="172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8" name="Freeform 8"/>
            <p:cNvSpPr>
              <a:spLocks/>
            </p:cNvSpPr>
            <p:nvPr/>
          </p:nvSpPr>
          <p:spPr bwMode="auto">
            <a:xfrm>
              <a:off x="2112" y="2112"/>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9" name="Freeform 9"/>
            <p:cNvSpPr>
              <a:spLocks/>
            </p:cNvSpPr>
            <p:nvPr/>
          </p:nvSpPr>
          <p:spPr bwMode="auto">
            <a:xfrm>
              <a:off x="2784" y="2544"/>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800" name="Freeform 10"/>
            <p:cNvSpPr>
              <a:spLocks/>
            </p:cNvSpPr>
            <p:nvPr/>
          </p:nvSpPr>
          <p:spPr bwMode="auto">
            <a:xfrm>
              <a:off x="3456" y="297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801" name="Freeform 11"/>
            <p:cNvSpPr>
              <a:spLocks/>
            </p:cNvSpPr>
            <p:nvPr/>
          </p:nvSpPr>
          <p:spPr bwMode="auto">
            <a:xfrm>
              <a:off x="816" y="129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3" name="Group 12"/>
          <p:cNvGrpSpPr>
            <a:grpSpLocks/>
          </p:cNvGrpSpPr>
          <p:nvPr/>
        </p:nvGrpSpPr>
        <p:grpSpPr bwMode="auto">
          <a:xfrm>
            <a:off x="1906960" y="1213520"/>
            <a:ext cx="4876800" cy="4191000"/>
            <a:chOff x="1104" y="960"/>
            <a:chExt cx="3072" cy="2640"/>
          </a:xfrm>
        </p:grpSpPr>
        <p:sp>
          <p:nvSpPr>
            <p:cNvPr id="374792" name="Line 13"/>
            <p:cNvSpPr>
              <a:spLocks noChangeShapeType="1"/>
            </p:cNvSpPr>
            <p:nvPr/>
          </p:nvSpPr>
          <p:spPr bwMode="auto">
            <a:xfrm flipH="1">
              <a:off x="2736" y="3600"/>
              <a:ext cx="1440"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3" name="Line 14"/>
            <p:cNvSpPr>
              <a:spLocks noChangeShapeType="1"/>
            </p:cNvSpPr>
            <p:nvPr/>
          </p:nvSpPr>
          <p:spPr bwMode="auto">
            <a:xfrm flipV="1">
              <a:off x="2736" y="2496"/>
              <a:ext cx="0" cy="1104"/>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4" name="Line 15"/>
            <p:cNvSpPr>
              <a:spLocks noChangeShapeType="1"/>
            </p:cNvSpPr>
            <p:nvPr/>
          </p:nvSpPr>
          <p:spPr bwMode="auto">
            <a:xfrm flipV="1">
              <a:off x="2736" y="960"/>
              <a:ext cx="0" cy="1152"/>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5" name="Line 16"/>
            <p:cNvSpPr>
              <a:spLocks noChangeShapeType="1"/>
            </p:cNvSpPr>
            <p:nvPr/>
          </p:nvSpPr>
          <p:spPr bwMode="auto">
            <a:xfrm flipH="1">
              <a:off x="1104" y="960"/>
              <a:ext cx="1632"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grpSp>
      <p:sp>
        <p:nvSpPr>
          <p:cNvPr id="3297297" name="Text Box 17"/>
          <p:cNvSpPr txBox="1">
            <a:spLocks noChangeArrowheads="1"/>
          </p:cNvSpPr>
          <p:nvPr/>
        </p:nvSpPr>
        <p:spPr bwMode="auto">
          <a:xfrm>
            <a:off x="4634285" y="1026195"/>
            <a:ext cx="418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eaLnBrk="0" fontAlgn="base" hangingPunct="0">
              <a:spcBef>
                <a:spcPct val="0"/>
              </a:spcBef>
              <a:spcAft>
                <a:spcPct val="0"/>
              </a:spcAft>
              <a:defRPr sz="1200" b="1">
                <a:solidFill>
                  <a:schemeClr val="tx1"/>
                </a:solidFill>
                <a:latin typeface="Arial" charset="0"/>
              </a:defRPr>
            </a:lvl6pPr>
            <a:lvl7pPr marL="2971800" indent="-228600" eaLnBrk="0" fontAlgn="base" hangingPunct="0">
              <a:spcBef>
                <a:spcPct val="0"/>
              </a:spcBef>
              <a:spcAft>
                <a:spcPct val="0"/>
              </a:spcAft>
              <a:defRPr sz="1200" b="1">
                <a:solidFill>
                  <a:schemeClr val="tx1"/>
                </a:solidFill>
                <a:latin typeface="Arial" charset="0"/>
              </a:defRPr>
            </a:lvl7pPr>
            <a:lvl8pPr marL="3429000" indent="-228600" eaLnBrk="0" fontAlgn="base" hangingPunct="0">
              <a:spcBef>
                <a:spcPct val="0"/>
              </a:spcBef>
              <a:spcAft>
                <a:spcPct val="0"/>
              </a:spcAft>
              <a:defRPr sz="1200" b="1">
                <a:solidFill>
                  <a:schemeClr val="tx1"/>
                </a:solidFill>
                <a:latin typeface="Arial" charset="0"/>
              </a:defRPr>
            </a:lvl8pPr>
            <a:lvl9pPr marL="3886200" indent="-228600" eaLnBrk="0" fontAlgn="base" hangingPunct="0">
              <a:spcBef>
                <a:spcPct val="0"/>
              </a:spcBef>
              <a:spcAft>
                <a:spcPct val="0"/>
              </a:spcAft>
              <a:defRPr sz="1200" b="1">
                <a:solidFill>
                  <a:schemeClr val="tx1"/>
                </a:solidFill>
                <a:latin typeface="Arial" charset="0"/>
              </a:defRPr>
            </a:lvl9pPr>
          </a:lstStyle>
          <a:p>
            <a:r>
              <a:rPr lang="de-DE" sz="2400" i="1" dirty="0" err="1" smtClean="0">
                <a:latin typeface="Times New Roman" pitchFamily="18" charset="0"/>
              </a:rPr>
              <a:t>Iterations</a:t>
            </a:r>
            <a:r>
              <a:rPr lang="de-DE" sz="2400" i="1" dirty="0" smtClean="0">
                <a:latin typeface="Times New Roman" pitchFamily="18" charset="0"/>
              </a:rPr>
              <a:t> not </a:t>
            </a:r>
            <a:r>
              <a:rPr lang="de-DE" sz="2400" i="1" dirty="0" err="1" smtClean="0">
                <a:latin typeface="Times New Roman" pitchFamily="18" charset="0"/>
              </a:rPr>
              <a:t>confined</a:t>
            </a:r>
            <a:r>
              <a:rPr lang="de-DE" sz="2400" i="1" dirty="0" smtClean="0">
                <a:latin typeface="Times New Roman" pitchFamily="18" charset="0"/>
              </a:rPr>
              <a:t> </a:t>
            </a:r>
            <a:r>
              <a:rPr lang="de-DE" sz="2400" i="1" dirty="0" err="1" smtClean="0">
                <a:latin typeface="Times New Roman" pitchFamily="18" charset="0"/>
              </a:rPr>
              <a:t>to</a:t>
            </a:r>
            <a:r>
              <a:rPr lang="de-DE" sz="2400" i="1" dirty="0" smtClean="0">
                <a:latin typeface="Times New Roman" pitchFamily="18" charset="0"/>
              </a:rPr>
              <a:t> </a:t>
            </a:r>
            <a:r>
              <a:rPr lang="de-DE" sz="2400" i="1" dirty="0" err="1" smtClean="0">
                <a:latin typeface="Times New Roman" pitchFamily="18" charset="0"/>
              </a:rPr>
              <a:t>successive</a:t>
            </a:r>
            <a:r>
              <a:rPr lang="de-DE" sz="2400" i="1" dirty="0" smtClean="0">
                <a:latin typeface="Times New Roman" pitchFamily="18" charset="0"/>
              </a:rPr>
              <a:t> </a:t>
            </a:r>
            <a:r>
              <a:rPr lang="de-DE" sz="2400" i="1" dirty="0" err="1" smtClean="0">
                <a:latin typeface="Times New Roman" pitchFamily="18" charset="0"/>
              </a:rPr>
              <a:t>steps</a:t>
            </a:r>
            <a:endParaRPr lang="de-DE" sz="2400" i="1" dirty="0">
              <a:latin typeface="Times New Roman" pitchFamily="18" charset="0"/>
            </a:endParaRPr>
          </a:p>
        </p:txBody>
      </p:sp>
      <p:sp>
        <p:nvSpPr>
          <p:cNvPr id="6" name="Rectangle 5"/>
          <p:cNvSpPr/>
          <p:nvPr/>
        </p:nvSpPr>
        <p:spPr>
          <a:xfrm>
            <a:off x="251520" y="5949280"/>
            <a:ext cx="8532440" cy="307777"/>
          </a:xfrm>
          <a:prstGeom prst="rect">
            <a:avLst/>
          </a:prstGeom>
        </p:spPr>
        <p:txBody>
          <a:bodyPr wrap="square">
            <a:spAutoFit/>
          </a:bodyPr>
          <a:lstStyle/>
          <a:p>
            <a:r>
              <a:rPr lang="en-US" sz="1400" dirty="0" smtClean="0"/>
              <a:t>Royce, 1970: http</a:t>
            </a:r>
            <a:r>
              <a:rPr lang="en-US" sz="1400" dirty="0"/>
              <a:t>://</a:t>
            </a:r>
            <a:r>
              <a:rPr lang="en-US" sz="1400" dirty="0" err="1"/>
              <a:t>www.cs.umd.edu</a:t>
            </a:r>
            <a:r>
              <a:rPr lang="en-US" sz="1400" dirty="0"/>
              <a:t>/class/spring2003/cmsc838p/Process/</a:t>
            </a:r>
            <a:r>
              <a:rPr lang="en-US" sz="1400" dirty="0" err="1"/>
              <a:t>waterfall.pdf</a:t>
            </a:r>
            <a:endParaRPr lang="en-US" sz="1400" dirty="0"/>
          </a:p>
        </p:txBody>
      </p:sp>
      <p:sp>
        <p:nvSpPr>
          <p:cNvPr id="2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a:t>
            </a:fld>
            <a:endParaRPr lang="en-US">
              <a:solidFill>
                <a:prstClr val="black">
                  <a:tint val="75000"/>
                </a:prstClr>
              </a:solidFill>
            </a:endParaRPr>
          </a:p>
        </p:txBody>
      </p:sp>
    </p:spTree>
    <p:extLst>
      <p:ext uri="{BB962C8B-B14F-4D97-AF65-F5344CB8AC3E}">
        <p14:creationId xmlns:p14="http://schemas.microsoft.com/office/powerpoint/2010/main" val="954358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297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29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2018" name="AutoShape 2"/>
          <p:cNvSpPr>
            <a:spLocks noChangeArrowheads="1"/>
          </p:cNvSpPr>
          <p:nvPr/>
        </p:nvSpPr>
        <p:spPr bwMode="auto">
          <a:xfrm>
            <a:off x="4495800" y="1718298"/>
            <a:ext cx="4494213" cy="4641328"/>
          </a:xfrm>
          <a:prstGeom prst="wedgeRoundRectCallout">
            <a:avLst>
              <a:gd name="adj1" fmla="val -34958"/>
              <a:gd name="adj2" fmla="val -54662"/>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2019" name="AutoShape 3"/>
          <p:cNvSpPr>
            <a:spLocks noChangeArrowheads="1"/>
          </p:cNvSpPr>
          <p:nvPr/>
        </p:nvSpPr>
        <p:spPr bwMode="auto">
          <a:xfrm>
            <a:off x="369888" y="1840942"/>
            <a:ext cx="4064000" cy="4518684"/>
          </a:xfrm>
          <a:prstGeom prst="wedgeRoundRectCallout">
            <a:avLst>
              <a:gd name="adj1" fmla="val 45644"/>
              <a:gd name="adj2" fmla="val -55769"/>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0052" name="Rectangle 4"/>
          <p:cNvSpPr>
            <a:spLocks noGrp="1" noChangeArrowheads="1"/>
          </p:cNvSpPr>
          <p:nvPr>
            <p:ph type="title"/>
          </p:nvPr>
        </p:nvSpPr>
        <p:spPr>
          <a:xfrm>
            <a:off x="611188" y="464090"/>
            <a:ext cx="8532812" cy="762000"/>
          </a:xfrm>
        </p:spPr>
        <p:txBody>
          <a:bodyPr lIns="75749" tIns="37874" rIns="75749" bIns="37874" anchor="t"/>
          <a:lstStyle/>
          <a:p>
            <a:r>
              <a:rPr lang="en-US" dirty="0" smtClean="0"/>
              <a:t>On-Site </a:t>
            </a:r>
            <a:br>
              <a:rPr lang="en-US" dirty="0" smtClean="0"/>
            </a:br>
            <a:r>
              <a:rPr lang="en-US" dirty="0" smtClean="0"/>
              <a:t>Customer</a:t>
            </a:r>
            <a:endParaRPr lang="en-US" dirty="0" smtClean="0"/>
          </a:p>
        </p:txBody>
      </p:sp>
      <p:sp>
        <p:nvSpPr>
          <p:cNvPr id="4822021" name="Rectangle 5"/>
          <p:cNvSpPr>
            <a:spLocks noGrp="1" noChangeArrowheads="1"/>
          </p:cNvSpPr>
          <p:nvPr>
            <p:ph sz="half" idx="1"/>
          </p:nvPr>
        </p:nvSpPr>
        <p:spPr>
          <a:xfrm>
            <a:off x="441300" y="2062229"/>
            <a:ext cx="3956050" cy="4272560"/>
          </a:xfrm>
        </p:spPr>
        <p:txBody>
          <a:bodyPr lIns="75749" tIns="37874" rIns="75749" bIns="37874"/>
          <a:lstStyle/>
          <a:p>
            <a:r>
              <a:rPr lang="en-US" sz="1600" dirty="0" smtClean="0"/>
              <a:t>We cannot do with out this person!</a:t>
            </a:r>
          </a:p>
          <a:p>
            <a:endParaRPr lang="en-US" sz="1600" dirty="0" smtClean="0"/>
          </a:p>
          <a:p>
            <a:r>
              <a:rPr lang="en-US" sz="1600" dirty="0" smtClean="0"/>
              <a:t>Several busines</a:t>
            </a:r>
            <a:r>
              <a:rPr lang="en-US" sz="1600" dirty="0" smtClean="0"/>
              <a:t>s units are part of this. </a:t>
            </a:r>
            <a:r>
              <a:rPr lang="en-US" sz="1600" u="sng" dirty="0" smtClean="0"/>
              <a:t>The</a:t>
            </a:r>
            <a:r>
              <a:rPr lang="en-US" sz="1600" dirty="0" smtClean="0"/>
              <a:t> one customer does not exist!</a:t>
            </a:r>
            <a:endParaRPr lang="en-US" sz="1600" dirty="0" smtClean="0"/>
          </a:p>
          <a:p>
            <a:endParaRPr lang="en-US" sz="1600" dirty="0" smtClean="0"/>
          </a:p>
          <a:p>
            <a:r>
              <a:rPr lang="en-US" sz="1600" dirty="0" smtClean="0"/>
              <a:t>Nobody can know all business units in </a:t>
            </a:r>
            <a:r>
              <a:rPr lang="en-US" sz="1600" dirty="0" smtClean="0"/>
              <a:t>detail</a:t>
            </a:r>
            <a:endParaRPr lang="en-US" sz="1600" dirty="0" smtClean="0"/>
          </a:p>
          <a:p>
            <a:r>
              <a:rPr lang="en-US" sz="1600" dirty="0" smtClean="0"/>
              <a:t>To avoid errors, a lot of coordination is required</a:t>
            </a:r>
          </a:p>
          <a:p>
            <a:endParaRPr lang="en-US" sz="1600" dirty="0" smtClean="0"/>
          </a:p>
          <a:p>
            <a:r>
              <a:rPr lang="en-US" sz="1600" dirty="0" smtClean="0"/>
              <a:t>Does not the On-site Customer lose attachment to the business unit?</a:t>
            </a:r>
          </a:p>
          <a:p>
            <a:endParaRPr lang="en-US" sz="1600" dirty="0" smtClean="0"/>
          </a:p>
          <a:p>
            <a:r>
              <a:rPr lang="en-US" sz="1600" dirty="0" smtClean="0"/>
              <a:t>Every business unit representative will will favor </a:t>
            </a:r>
            <a:r>
              <a:rPr lang="en-US" sz="1600" i="1" dirty="0" smtClean="0"/>
              <a:t>their</a:t>
            </a:r>
            <a:r>
              <a:rPr lang="en-US" sz="1600" dirty="0" smtClean="0"/>
              <a:t> unit</a:t>
            </a:r>
            <a:endParaRPr lang="en-US" sz="1600" dirty="0" smtClean="0"/>
          </a:p>
        </p:txBody>
      </p:sp>
      <p:sp>
        <p:nvSpPr>
          <p:cNvPr id="4822022" name="Rectangle 6"/>
          <p:cNvSpPr>
            <a:spLocks noGrp="1" noChangeArrowheads="1"/>
          </p:cNvSpPr>
          <p:nvPr>
            <p:ph sz="half" idx="2"/>
          </p:nvPr>
        </p:nvSpPr>
        <p:spPr>
          <a:xfrm>
            <a:off x="4756495" y="1895539"/>
            <a:ext cx="4294188" cy="4616450"/>
          </a:xfrm>
        </p:spPr>
        <p:txBody>
          <a:bodyPr lIns="75749" tIns="37874" rIns="75749" bIns="37874"/>
          <a:lstStyle/>
          <a:p>
            <a:pPr>
              <a:lnSpc>
                <a:spcPct val="90000"/>
              </a:lnSpc>
            </a:pPr>
            <a:r>
              <a:rPr lang="en-US" sz="1600" dirty="0" smtClean="0"/>
              <a:t>Fulltime is rare</a:t>
            </a:r>
          </a:p>
          <a:p>
            <a:pPr lvl="1">
              <a:lnSpc>
                <a:spcPct val="90000"/>
              </a:lnSpc>
            </a:pPr>
            <a:r>
              <a:rPr lang="en-US" sz="1400" dirty="0" smtClean="0"/>
              <a:t>Sometimes availability on the phone </a:t>
            </a:r>
            <a:r>
              <a:rPr lang="en-US" sz="1400" dirty="0" smtClean="0"/>
              <a:t>sufficient</a:t>
            </a:r>
            <a:endParaRPr lang="en-US" sz="1400" dirty="0" smtClean="0"/>
          </a:p>
          <a:p>
            <a:pPr lvl="1">
              <a:lnSpc>
                <a:spcPct val="90000"/>
              </a:lnSpc>
            </a:pPr>
            <a:r>
              <a:rPr lang="en-US" sz="1400" dirty="0" smtClean="0"/>
              <a:t>Consider Customer Proxy! (below)</a:t>
            </a:r>
          </a:p>
          <a:p>
            <a:pPr>
              <a:lnSpc>
                <a:spcPct val="90000"/>
              </a:lnSpc>
            </a:pPr>
            <a:endParaRPr lang="en-US" sz="1600" dirty="0" smtClean="0"/>
          </a:p>
          <a:p>
            <a:pPr>
              <a:lnSpc>
                <a:spcPct val="90000"/>
              </a:lnSpc>
            </a:pPr>
            <a:r>
              <a:rPr lang="en-US" sz="1600" dirty="0" smtClean="0"/>
              <a:t>You need to define one!</a:t>
            </a:r>
          </a:p>
          <a:p>
            <a:pPr lvl="1">
              <a:lnSpc>
                <a:spcPct val="90000"/>
              </a:lnSpc>
            </a:pPr>
            <a:r>
              <a:rPr lang="en-US" sz="1400" dirty="0" smtClean="0"/>
              <a:t>(can be changed later)</a:t>
            </a:r>
          </a:p>
          <a:p>
            <a:pPr>
              <a:lnSpc>
                <a:spcPct val="90000"/>
              </a:lnSpc>
            </a:pPr>
            <a:endParaRPr lang="en-US" sz="1600" dirty="0" smtClean="0"/>
          </a:p>
          <a:p>
            <a:pPr>
              <a:lnSpc>
                <a:spcPct val="90000"/>
              </a:lnSpc>
            </a:pPr>
            <a:r>
              <a:rPr lang="en-US" sz="1600" dirty="0" smtClean="0"/>
              <a:t>No need to know all the details!</a:t>
            </a:r>
          </a:p>
          <a:p>
            <a:pPr lvl="1">
              <a:lnSpc>
                <a:spcPct val="90000"/>
              </a:lnSpc>
            </a:pPr>
            <a:r>
              <a:rPr lang="en-US" sz="1400" dirty="0" smtClean="0"/>
              <a:t>Changes are possible, errors allowed</a:t>
            </a:r>
          </a:p>
          <a:p>
            <a:pPr lvl="1">
              <a:lnSpc>
                <a:spcPct val="90000"/>
              </a:lnSpc>
            </a:pPr>
            <a:r>
              <a:rPr lang="en-US" sz="1400" dirty="0" smtClean="0"/>
              <a:t>Important: Ability to decide – without coordination</a:t>
            </a:r>
          </a:p>
          <a:p>
            <a:pPr>
              <a:lnSpc>
                <a:spcPct val="90000"/>
              </a:lnSpc>
            </a:pPr>
            <a:endParaRPr lang="en-US" sz="1600" dirty="0" smtClean="0"/>
          </a:p>
          <a:p>
            <a:pPr>
              <a:lnSpc>
                <a:spcPct val="90000"/>
              </a:lnSpc>
            </a:pPr>
            <a:r>
              <a:rPr lang="en-US" sz="1600" dirty="0" smtClean="0"/>
              <a:t>Can happen! </a:t>
            </a:r>
          </a:p>
          <a:p>
            <a:pPr lvl="1">
              <a:lnSpc>
                <a:spcPct val="90000"/>
              </a:lnSpc>
            </a:pPr>
            <a:r>
              <a:rPr lang="en-US" sz="1400" dirty="0" smtClean="0"/>
              <a:t>In long projects: exchange!</a:t>
            </a:r>
          </a:p>
          <a:p>
            <a:pPr lvl="1">
              <a:lnSpc>
                <a:spcPct val="90000"/>
              </a:lnSpc>
            </a:pPr>
            <a:endParaRPr lang="en-US" sz="1400" dirty="0" smtClean="0"/>
          </a:p>
          <a:p>
            <a:pPr>
              <a:lnSpc>
                <a:spcPct val="90000"/>
              </a:lnSpc>
            </a:pPr>
            <a:r>
              <a:rPr lang="en-US" sz="1600" dirty="0" smtClean="0"/>
              <a:t>Customer proxy </a:t>
            </a:r>
            <a:r>
              <a:rPr lang="en-US" sz="1600" dirty="0" err="1" smtClean="0"/>
              <a:t>Konzept</a:t>
            </a:r>
            <a:endParaRPr lang="en-US" sz="1600" dirty="0" smtClean="0"/>
          </a:p>
          <a:p>
            <a:pPr lvl="1">
              <a:lnSpc>
                <a:spcPct val="90000"/>
              </a:lnSpc>
            </a:pPr>
            <a:r>
              <a:rPr lang="en-US" sz="1400" dirty="0" smtClean="0"/>
              <a:t>Product manager plays customer</a:t>
            </a:r>
            <a:endParaRPr lang="en-US" sz="1400" dirty="0" smtClean="0"/>
          </a:p>
        </p:txBody>
      </p:sp>
      <p:sp>
        <p:nvSpPr>
          <p:cNvPr id="130055" name="WordArt 7"/>
          <p:cNvSpPr>
            <a:spLocks noChangeArrowheads="1" noChangeShapeType="1" noTextEdit="1"/>
          </p:cNvSpPr>
          <p:nvPr/>
        </p:nvSpPr>
        <p:spPr bwMode="auto">
          <a:xfrm>
            <a:off x="4125913" y="60960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6" name="WordArt 8"/>
          <p:cNvSpPr>
            <a:spLocks noChangeArrowheads="1" noChangeShapeType="1" noTextEdit="1"/>
          </p:cNvSpPr>
          <p:nvPr/>
        </p:nvSpPr>
        <p:spPr bwMode="auto">
          <a:xfrm>
            <a:off x="4741863" y="60960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7" name="Text Box 9"/>
          <p:cNvSpPr txBox="1">
            <a:spLocks noChangeArrowheads="1"/>
          </p:cNvSpPr>
          <p:nvPr/>
        </p:nvSpPr>
        <p:spPr bwMode="auto">
          <a:xfrm>
            <a:off x="0" y="6396335"/>
            <a:ext cx="2480068"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 </a:t>
            </a:r>
            <a:r>
              <a:rPr lang="en-US" sz="1200" b="0" dirty="0" smtClean="0"/>
              <a:t>Köln</a:t>
            </a:r>
            <a:r>
              <a:rPr lang="en-US" sz="1200" b="0" dirty="0"/>
              <a:t>,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2384989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20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20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20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2202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202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202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202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202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202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2202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2202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22022">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4822022">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202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822021">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822022">
                                            <p:txEl>
                                              <p:pRg st="11" end="1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4822022">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2021">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4822022">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202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2018" grpId="0" animBg="1" autoUpdateAnimBg="0"/>
      <p:bldP spid="4822019" grpId="0" animBg="1" autoUpdateAnimBg="0"/>
      <p:bldP spid="4822021" grpId="0" build="p" autoUpdateAnimBg="0"/>
      <p:bldP spid="4822022"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85800" y="531235"/>
            <a:ext cx="7772400" cy="914400"/>
          </a:xfrm>
        </p:spPr>
        <p:txBody>
          <a:bodyPr lIns="75749" tIns="37874" rIns="75749" bIns="37874" anchor="t"/>
          <a:lstStyle/>
          <a:p>
            <a:r>
              <a:rPr lang="en-US" dirty="0" smtClean="0"/>
              <a:t>“</a:t>
            </a:r>
            <a:r>
              <a:rPr lang="en-US" dirty="0" smtClean="0"/>
              <a:t>Customer Proxy” Concept</a:t>
            </a:r>
            <a:endParaRPr lang="en-US" dirty="0" smtClean="0"/>
          </a:p>
        </p:txBody>
      </p:sp>
      <p:sp>
        <p:nvSpPr>
          <p:cNvPr id="4824067" name="Rectangle 3"/>
          <p:cNvSpPr>
            <a:spLocks noGrp="1" noChangeArrowheads="1"/>
          </p:cNvSpPr>
          <p:nvPr>
            <p:ph sz="half" idx="1"/>
          </p:nvPr>
        </p:nvSpPr>
        <p:spPr>
          <a:xfrm>
            <a:off x="685800" y="1371600"/>
            <a:ext cx="3825875" cy="4724400"/>
          </a:xfrm>
        </p:spPr>
        <p:txBody>
          <a:bodyPr lIns="75749" tIns="37874" rIns="75749" bIns="37874"/>
          <a:lstStyle/>
          <a:p>
            <a:pPr marL="285750" indent="-285750"/>
            <a:r>
              <a:rPr lang="en-US" sz="1800" dirty="0" smtClean="0"/>
              <a:t>Developer plays “customer”</a:t>
            </a:r>
          </a:p>
          <a:p>
            <a:pPr marL="476250" lvl="1" indent="-188913"/>
            <a:r>
              <a:rPr lang="en-US" sz="1600" dirty="0" smtClean="0"/>
              <a:t>Good domain knowledge</a:t>
            </a:r>
          </a:p>
          <a:p>
            <a:pPr marL="476250" lvl="1" indent="-188913"/>
            <a:r>
              <a:rPr lang="en-US" sz="1600" dirty="0" smtClean="0"/>
              <a:t>Intensive contact with developers</a:t>
            </a:r>
          </a:p>
          <a:p>
            <a:pPr marL="476250" lvl="1" indent="-188913"/>
            <a:r>
              <a:rPr lang="en-US" sz="1600" dirty="0" smtClean="0"/>
              <a:t>Participates</a:t>
            </a:r>
            <a:r>
              <a:rPr lang="en-US" sz="1600" dirty="0" smtClean="0"/>
              <a:t> in coordination of sub-customers</a:t>
            </a:r>
            <a:endParaRPr lang="en-US" sz="1600" dirty="0" smtClean="0"/>
          </a:p>
        </p:txBody>
      </p:sp>
      <p:sp>
        <p:nvSpPr>
          <p:cNvPr id="4824068" name="Rectangle 4"/>
          <p:cNvSpPr>
            <a:spLocks noGrp="1" noChangeArrowheads="1"/>
          </p:cNvSpPr>
          <p:nvPr>
            <p:ph sz="half" idx="2"/>
          </p:nvPr>
        </p:nvSpPr>
        <p:spPr>
          <a:xfrm>
            <a:off x="4633913" y="1763713"/>
            <a:ext cx="4356100" cy="4244975"/>
          </a:xfrm>
        </p:spPr>
        <p:txBody>
          <a:bodyPr lIns="75749" tIns="37874" rIns="75749" bIns="37874"/>
          <a:lstStyle/>
          <a:p>
            <a:r>
              <a:rPr lang="en-US" sz="1800" smtClean="0"/>
              <a:t>Wichtig</a:t>
            </a:r>
          </a:p>
          <a:p>
            <a:pPr lvl="1"/>
            <a:r>
              <a:rPr lang="en-US" sz="1600" smtClean="0"/>
              <a:t>schnelle Entscheidungen durch eine Person</a:t>
            </a:r>
          </a:p>
          <a:p>
            <a:pPr lvl="1"/>
            <a:r>
              <a:rPr lang="en-US" sz="1600" smtClean="0"/>
              <a:t>falsche Entscheidungen später revidierbar</a:t>
            </a:r>
          </a:p>
          <a:p>
            <a:pPr lvl="1"/>
            <a:r>
              <a:rPr lang="en-US" sz="1600" smtClean="0"/>
              <a:t>das haben wir in der Praxis gesehen und selbst gemacht: es funktioniert!</a:t>
            </a:r>
            <a:endParaRPr lang="en-US" sz="1600" smtClean="0"/>
          </a:p>
        </p:txBody>
      </p:sp>
      <p:grpSp>
        <p:nvGrpSpPr>
          <p:cNvPr id="2" name="Group 5"/>
          <p:cNvGrpSpPr>
            <a:grpSpLocks/>
          </p:cNvGrpSpPr>
          <p:nvPr/>
        </p:nvGrpSpPr>
        <p:grpSpPr bwMode="auto">
          <a:xfrm>
            <a:off x="307975" y="3852863"/>
            <a:ext cx="8558213" cy="2095500"/>
            <a:chOff x="480" y="3168"/>
            <a:chExt cx="6096" cy="1609"/>
          </a:xfrm>
        </p:grpSpPr>
        <p:sp>
          <p:nvSpPr>
            <p:cNvPr id="131079" name="Line 6"/>
            <p:cNvSpPr>
              <a:spLocks noChangeShapeType="1"/>
            </p:cNvSpPr>
            <p:nvPr/>
          </p:nvSpPr>
          <p:spPr bwMode="auto">
            <a:xfrm>
              <a:off x="4224" y="3168"/>
              <a:ext cx="0" cy="1584"/>
            </a:xfrm>
            <a:prstGeom prst="line">
              <a:avLst/>
            </a:prstGeom>
            <a:noFill/>
            <a:ln w="19050">
              <a:solidFill>
                <a:schemeClr val="accent2"/>
              </a:solidFill>
              <a:prstDash val="dash"/>
              <a:round/>
              <a:headEnd/>
              <a:tailEnd/>
            </a:ln>
          </p:spPr>
          <p:txBody>
            <a:bodyPr wrap="none" lIns="16800" tIns="8400" rIns="16800" bIns="8400" anchor="ctr"/>
            <a:lstStyle/>
            <a:p>
              <a:endParaRPr lang="en-US"/>
            </a:p>
          </p:txBody>
        </p:sp>
        <p:sp>
          <p:nvSpPr>
            <p:cNvPr id="131080" name="Oval 7"/>
            <p:cNvSpPr>
              <a:spLocks noChangeArrowheads="1"/>
            </p:cNvSpPr>
            <p:nvPr/>
          </p:nvSpPr>
          <p:spPr bwMode="auto">
            <a:xfrm>
              <a:off x="1248" y="336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1</a:t>
              </a:r>
            </a:p>
          </p:txBody>
        </p:sp>
        <p:sp>
          <p:nvSpPr>
            <p:cNvPr id="131081" name="Oval 8"/>
            <p:cNvSpPr>
              <a:spLocks noChangeArrowheads="1"/>
            </p:cNvSpPr>
            <p:nvPr/>
          </p:nvSpPr>
          <p:spPr bwMode="auto">
            <a:xfrm>
              <a:off x="4704" y="3456"/>
              <a:ext cx="1872" cy="912"/>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Development</a:t>
              </a:r>
              <a:r>
                <a:rPr lang="en-US" sz="1700" b="0" i="0" dirty="0">
                  <a:latin typeface="CorpoS" pitchFamily="2" charset="0"/>
                </a:rPr>
                <a:t/>
              </a:r>
              <a:br>
                <a:rPr lang="en-US" sz="1700" b="0" i="0" dirty="0">
                  <a:latin typeface="CorpoS" pitchFamily="2" charset="0"/>
                </a:rPr>
              </a:br>
              <a:r>
                <a:rPr lang="en-US" sz="1700" b="0" i="0" dirty="0">
                  <a:latin typeface="CorpoS" pitchFamily="2" charset="0"/>
                </a:rPr>
                <a:t>Team</a:t>
              </a:r>
            </a:p>
          </p:txBody>
        </p:sp>
        <p:sp>
          <p:nvSpPr>
            <p:cNvPr id="131082" name="Oval 9"/>
            <p:cNvSpPr>
              <a:spLocks noChangeArrowheads="1"/>
            </p:cNvSpPr>
            <p:nvPr/>
          </p:nvSpPr>
          <p:spPr bwMode="auto">
            <a:xfrm>
              <a:off x="480" y="3648"/>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2</a:t>
              </a:r>
            </a:p>
          </p:txBody>
        </p:sp>
        <p:sp>
          <p:nvSpPr>
            <p:cNvPr id="131083" name="Oval 10"/>
            <p:cNvSpPr>
              <a:spLocks noChangeArrowheads="1"/>
            </p:cNvSpPr>
            <p:nvPr/>
          </p:nvSpPr>
          <p:spPr bwMode="auto">
            <a:xfrm>
              <a:off x="960" y="408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3</a:t>
              </a:r>
            </a:p>
          </p:txBody>
        </p:sp>
        <p:sp>
          <p:nvSpPr>
            <p:cNvPr id="131084" name="Oval 11"/>
            <p:cNvSpPr>
              <a:spLocks noChangeArrowheads="1"/>
            </p:cNvSpPr>
            <p:nvPr/>
          </p:nvSpPr>
          <p:spPr bwMode="auto">
            <a:xfrm>
              <a:off x="2400" y="3840"/>
              <a:ext cx="1488" cy="672"/>
            </a:xfrm>
            <a:prstGeom prst="ellipse">
              <a:avLst/>
            </a:prstGeom>
            <a:solidFill>
              <a:srgbClr val="FFFF99"/>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Sub-customer </a:t>
              </a:r>
              <a:br>
                <a:rPr lang="en-US" sz="1700" b="0" i="0" dirty="0" smtClean="0">
                  <a:latin typeface="CorpoS" pitchFamily="2" charset="0"/>
                </a:rPr>
              </a:br>
              <a:r>
                <a:rPr lang="en-US" sz="1700" b="0" i="0" dirty="0" smtClean="0">
                  <a:latin typeface="CorpoS" pitchFamily="2" charset="0"/>
                </a:rPr>
                <a:t>coordination</a:t>
              </a:r>
              <a:endParaRPr lang="en-US" sz="1700" b="0" i="0" dirty="0">
                <a:latin typeface="CorpoS" pitchFamily="2" charset="0"/>
              </a:endParaRPr>
            </a:p>
          </p:txBody>
        </p:sp>
        <p:sp>
          <p:nvSpPr>
            <p:cNvPr id="131085" name="Oval 12"/>
            <p:cNvSpPr>
              <a:spLocks noChangeArrowheads="1"/>
            </p:cNvSpPr>
            <p:nvPr/>
          </p:nvSpPr>
          <p:spPr bwMode="auto">
            <a:xfrm>
              <a:off x="4512" y="3984"/>
              <a:ext cx="384" cy="384"/>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a:latin typeface="CorpoS" pitchFamily="2" charset="0"/>
                </a:rPr>
                <a:t>CP</a:t>
              </a:r>
            </a:p>
          </p:txBody>
        </p:sp>
        <p:sp>
          <p:nvSpPr>
            <p:cNvPr id="131086" name="Oval 13"/>
            <p:cNvSpPr>
              <a:spLocks noChangeArrowheads="1"/>
            </p:cNvSpPr>
            <p:nvPr/>
          </p:nvSpPr>
          <p:spPr bwMode="auto">
            <a:xfrm>
              <a:off x="3552" y="3264"/>
              <a:ext cx="1152" cy="528"/>
            </a:xfrm>
            <a:prstGeom prst="ellipse">
              <a:avLst/>
            </a:prstGeom>
            <a:gradFill rotWithShape="0">
              <a:gsLst>
                <a:gs pos="0">
                  <a:srgbClr val="FFFF99"/>
                </a:gs>
                <a:gs pos="100000">
                  <a:srgbClr val="CCFFCC"/>
                </a:gs>
              </a:gsLst>
              <a:lin ang="0" scaled="1"/>
            </a:gradFill>
            <a:ln w="19050">
              <a:solidFill>
                <a:schemeClr val="tx1"/>
              </a:solidFill>
              <a:round/>
              <a:headEnd/>
              <a:tailEnd/>
            </a:ln>
          </p:spPr>
          <p:txBody>
            <a:bodyPr wrap="none" lIns="16800" tIns="8400" rIns="16800" bIns="8400" anchor="ctr"/>
            <a:lstStyle/>
            <a:p>
              <a:pPr defTabSz="631825"/>
              <a:r>
                <a:rPr lang="en-US" sz="1700" b="0" i="0">
                  <a:latin typeface="CorpoS" pitchFamily="2" charset="0"/>
                </a:rPr>
                <a:t>PL</a:t>
              </a:r>
            </a:p>
          </p:txBody>
        </p:sp>
        <p:sp>
          <p:nvSpPr>
            <p:cNvPr id="131087" name="Line 14"/>
            <p:cNvSpPr>
              <a:spLocks noChangeShapeType="1"/>
            </p:cNvSpPr>
            <p:nvPr/>
          </p:nvSpPr>
          <p:spPr bwMode="auto">
            <a:xfrm>
              <a:off x="1838" y="3675"/>
              <a:ext cx="720" cy="300"/>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8" name="Line 15"/>
            <p:cNvSpPr>
              <a:spLocks noChangeShapeType="1"/>
            </p:cNvSpPr>
            <p:nvPr/>
          </p:nvSpPr>
          <p:spPr bwMode="auto">
            <a:xfrm>
              <a:off x="1160" y="3880"/>
              <a:ext cx="1277" cy="203"/>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9" name="Line 16"/>
            <p:cNvSpPr>
              <a:spLocks noChangeShapeType="1"/>
            </p:cNvSpPr>
            <p:nvPr/>
          </p:nvSpPr>
          <p:spPr bwMode="auto">
            <a:xfrm flipV="1">
              <a:off x="1617" y="4213"/>
              <a:ext cx="783" cy="48"/>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90" name="Line 17"/>
            <p:cNvSpPr>
              <a:spLocks noChangeShapeType="1"/>
            </p:cNvSpPr>
            <p:nvPr/>
          </p:nvSpPr>
          <p:spPr bwMode="auto">
            <a:xfrm flipV="1">
              <a:off x="3888" y="4176"/>
              <a:ext cx="624" cy="0"/>
            </a:xfrm>
            <a:prstGeom prst="line">
              <a:avLst/>
            </a:prstGeom>
            <a:noFill/>
            <a:ln w="6350">
              <a:solidFill>
                <a:schemeClr val="tx1"/>
              </a:solidFill>
              <a:round/>
              <a:headEnd type="triangle" w="med" len="med"/>
              <a:tailEnd type="triangle" w="med" len="med"/>
            </a:ln>
          </p:spPr>
          <p:txBody>
            <a:bodyPr wrap="none" lIns="16800" tIns="8400" rIns="16800" bIns="8400" anchor="ctr"/>
            <a:lstStyle/>
            <a:p>
              <a:endParaRPr lang="en-US"/>
            </a:p>
          </p:txBody>
        </p:sp>
        <p:sp>
          <p:nvSpPr>
            <p:cNvPr id="131091" name="Text Box 18"/>
            <p:cNvSpPr txBox="1">
              <a:spLocks noChangeArrowheads="1"/>
            </p:cNvSpPr>
            <p:nvPr/>
          </p:nvSpPr>
          <p:spPr bwMode="auto">
            <a:xfrm>
              <a:off x="3328" y="4555"/>
              <a:ext cx="896" cy="222"/>
            </a:xfrm>
            <a:prstGeom prst="rect">
              <a:avLst/>
            </a:prstGeom>
            <a:noFill/>
            <a:ln w="6350">
              <a:noFill/>
              <a:miter lim="800000"/>
              <a:headEnd/>
              <a:tailEnd/>
            </a:ln>
          </p:spPr>
          <p:txBody>
            <a:bodyPr wrap="none" lIns="16800" tIns="8400" rIns="16800" bIns="8400" anchor="ctr"/>
            <a:lstStyle/>
            <a:p>
              <a:pPr algn="r" defTabSz="631825"/>
              <a:r>
                <a:rPr lang="en-US" sz="1300" i="0" dirty="0" smtClean="0">
                  <a:latin typeface="CorpoS" pitchFamily="2" charset="0"/>
                </a:rPr>
                <a:t>Client</a:t>
              </a:r>
              <a:endParaRPr lang="en-US" sz="1300" i="0" dirty="0">
                <a:latin typeface="CorpoS" pitchFamily="2" charset="0"/>
              </a:endParaRPr>
            </a:p>
          </p:txBody>
        </p:sp>
        <p:sp>
          <p:nvSpPr>
            <p:cNvPr id="131092" name="Text Box 19"/>
            <p:cNvSpPr txBox="1">
              <a:spLocks noChangeArrowheads="1"/>
            </p:cNvSpPr>
            <p:nvPr/>
          </p:nvSpPr>
          <p:spPr bwMode="auto">
            <a:xfrm>
              <a:off x="4264" y="4554"/>
              <a:ext cx="878" cy="222"/>
            </a:xfrm>
            <a:prstGeom prst="rect">
              <a:avLst/>
            </a:prstGeom>
            <a:noFill/>
            <a:ln w="6350">
              <a:noFill/>
              <a:miter lim="800000"/>
              <a:headEnd/>
              <a:tailEnd/>
            </a:ln>
          </p:spPr>
          <p:txBody>
            <a:bodyPr wrap="none" lIns="16800" tIns="8400" rIns="16800" bIns="8400" anchor="ctr"/>
            <a:lstStyle/>
            <a:p>
              <a:pPr algn="l" defTabSz="631825"/>
              <a:r>
                <a:rPr lang="en-US" sz="1300" i="0" dirty="0" smtClean="0">
                  <a:latin typeface="CorpoS" pitchFamily="2" charset="0"/>
                </a:rPr>
                <a:t>Contractor</a:t>
              </a:r>
              <a:endParaRPr lang="en-US" sz="1300" i="0" dirty="0">
                <a:latin typeface="CorpoS" pitchFamily="2" charset="0"/>
              </a:endParaRPr>
            </a:p>
          </p:txBody>
        </p:sp>
      </p:grpSp>
      <p:sp>
        <p:nvSpPr>
          <p:cNvPr id="131078" name="Text Box 20"/>
          <p:cNvSpPr txBox="1">
            <a:spLocks noChangeArrowheads="1"/>
          </p:cNvSpPr>
          <p:nvPr/>
        </p:nvSpPr>
        <p:spPr bwMode="auto">
          <a:xfrm>
            <a:off x="4878419" y="6143644"/>
            <a:ext cx="3995405"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
        <p:nvSpPr>
          <p:cNvPr id="25"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6"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95154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4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240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240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2406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2406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406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406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240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4067" grpId="0" build="p" autoUpdateAnimBg="0"/>
      <p:bldP spid="4824068"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8163" name="AutoShape 3"/>
          <p:cNvSpPr>
            <a:spLocks noChangeArrowheads="1"/>
          </p:cNvSpPr>
          <p:nvPr/>
        </p:nvSpPr>
        <p:spPr bwMode="auto">
          <a:xfrm>
            <a:off x="4495800" y="1939388"/>
            <a:ext cx="4494213" cy="4504275"/>
          </a:xfrm>
          <a:prstGeom prst="wedgeRoundRectCallout">
            <a:avLst>
              <a:gd name="adj1" fmla="val -38926"/>
              <a:gd name="adj2" fmla="val -55088"/>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8164" name="AutoShape 4"/>
          <p:cNvSpPr>
            <a:spLocks noChangeArrowheads="1"/>
          </p:cNvSpPr>
          <p:nvPr/>
        </p:nvSpPr>
        <p:spPr bwMode="auto">
          <a:xfrm>
            <a:off x="369888" y="1939388"/>
            <a:ext cx="4064000" cy="4504275"/>
          </a:xfrm>
          <a:prstGeom prst="wedgeRoundRectCallout">
            <a:avLst>
              <a:gd name="adj1" fmla="val 45644"/>
              <a:gd name="adj2" fmla="val -56171"/>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2101" name="Rectangle 5"/>
          <p:cNvSpPr>
            <a:spLocks noGrp="1" noChangeArrowheads="1"/>
          </p:cNvSpPr>
          <p:nvPr>
            <p:ph type="title"/>
          </p:nvPr>
        </p:nvSpPr>
        <p:spPr>
          <a:xfrm>
            <a:off x="990600" y="304800"/>
            <a:ext cx="7772400" cy="762000"/>
          </a:xfrm>
        </p:spPr>
        <p:txBody>
          <a:bodyPr lIns="75749" tIns="37874" rIns="75749" bIns="37874" anchor="t"/>
          <a:lstStyle/>
          <a:p>
            <a:r>
              <a:rPr lang="en-US" b="0" dirty="0" smtClean="0"/>
              <a:t>QM, </a:t>
            </a:r>
            <a:r>
              <a:rPr lang="en-US" b="0" dirty="0" err="1" smtClean="0"/>
              <a:t>Dokumentation</a:t>
            </a:r>
            <a:r>
              <a:rPr lang="en-US" b="0" dirty="0" smtClean="0"/>
              <a:t> </a:t>
            </a:r>
            <a:r>
              <a:rPr lang="en-US" sz="1600" b="0" dirty="0" smtClean="0"/>
              <a:t>(etc.)</a:t>
            </a:r>
            <a:r>
              <a:rPr lang="en-US" b="0" dirty="0" smtClean="0"/>
              <a:t> und interne </a:t>
            </a:r>
            <a:r>
              <a:rPr lang="en-US" b="0" dirty="0" err="1" smtClean="0"/>
              <a:t>Regeln</a:t>
            </a:r>
            <a:endParaRPr lang="en-US" b="0" dirty="0" smtClean="0"/>
          </a:p>
        </p:txBody>
      </p:sp>
      <p:sp>
        <p:nvSpPr>
          <p:cNvPr id="4828166" name="Rectangle 6"/>
          <p:cNvSpPr>
            <a:spLocks noGrp="1" noChangeArrowheads="1"/>
          </p:cNvSpPr>
          <p:nvPr>
            <p:ph sz="half" idx="1"/>
          </p:nvPr>
        </p:nvSpPr>
        <p:spPr>
          <a:xfrm>
            <a:off x="511815" y="2092104"/>
            <a:ext cx="4003675" cy="4441825"/>
          </a:xfrm>
        </p:spPr>
        <p:txBody>
          <a:bodyPr lIns="75749" tIns="37874" rIns="75749" bIns="37874"/>
          <a:lstStyle/>
          <a:p>
            <a:r>
              <a:rPr lang="en-US" sz="1600" dirty="0" smtClean="0"/>
              <a:t>Software without documentation is useless</a:t>
            </a:r>
          </a:p>
          <a:p>
            <a:endParaRPr lang="en-US" sz="1600" dirty="0" smtClean="0"/>
          </a:p>
          <a:p>
            <a:r>
              <a:rPr lang="en-US" sz="1600" dirty="0" smtClean="0"/>
              <a:t>Development teams change – we are lost without technical documentation</a:t>
            </a:r>
          </a:p>
          <a:p>
            <a:endParaRPr lang="en-US" sz="1600" dirty="0" smtClean="0"/>
          </a:p>
          <a:p>
            <a:r>
              <a:rPr lang="en-US" sz="1600" dirty="0" smtClean="0"/>
              <a:t>QM-handbooks etc. require many documents, reviews, activities</a:t>
            </a:r>
          </a:p>
          <a:p>
            <a:pPr lvl="1"/>
            <a:r>
              <a:rPr lang="en-US" sz="1400" dirty="0" smtClean="0"/>
              <a:t>Shall we give up all of that? </a:t>
            </a:r>
          </a:p>
          <a:p>
            <a:pPr lvl="1"/>
            <a:r>
              <a:rPr lang="en-US" sz="1400" dirty="0" smtClean="0"/>
              <a:t>Do we need a two-class society?</a:t>
            </a:r>
          </a:p>
          <a:p>
            <a:pPr lvl="1"/>
            <a:endParaRPr lang="en-US" sz="1400" dirty="0" smtClean="0"/>
          </a:p>
          <a:p>
            <a:endParaRPr lang="en-US" sz="1400" dirty="0"/>
          </a:p>
          <a:p>
            <a:r>
              <a:rPr lang="en-US" sz="1600" dirty="0" smtClean="0"/>
              <a:t>Can agile approaches adhere to all these rules and still be agile?</a:t>
            </a:r>
            <a:endParaRPr lang="en-US" sz="1600" dirty="0" smtClean="0"/>
          </a:p>
        </p:txBody>
      </p:sp>
      <p:sp>
        <p:nvSpPr>
          <p:cNvPr id="4828167" name="Rectangle 7"/>
          <p:cNvSpPr>
            <a:spLocks noGrp="1" noChangeArrowheads="1"/>
          </p:cNvSpPr>
          <p:nvPr>
            <p:ph sz="half" idx="2"/>
          </p:nvPr>
        </p:nvSpPr>
        <p:spPr>
          <a:xfrm>
            <a:off x="4706643" y="2018136"/>
            <a:ext cx="4371975" cy="4218782"/>
          </a:xfrm>
        </p:spPr>
        <p:txBody>
          <a:bodyPr lIns="75749" tIns="37874" rIns="75749" bIns="37874"/>
          <a:lstStyle/>
          <a:p>
            <a:pPr marL="419100" indent="-419100"/>
            <a:r>
              <a:rPr lang="en-US" sz="1600" dirty="0" smtClean="0"/>
              <a:t>Right!</a:t>
            </a:r>
          </a:p>
          <a:p>
            <a:pPr marL="630238" lvl="1" indent="-342900"/>
            <a:r>
              <a:rPr lang="en-US" sz="1400" dirty="0" smtClean="0"/>
              <a:t>If you need it, order it (and pay for it!)</a:t>
            </a:r>
          </a:p>
          <a:p>
            <a:pPr marL="630238" lvl="1" indent="-342900"/>
            <a:endParaRPr lang="en-US" sz="1400" dirty="0" smtClean="0"/>
          </a:p>
          <a:p>
            <a:pPr marL="419100" indent="-419100"/>
            <a:r>
              <a:rPr lang="en-US" sz="1600" dirty="0" smtClean="0"/>
              <a:t>Really?</a:t>
            </a:r>
          </a:p>
          <a:p>
            <a:pPr marL="630238" lvl="1" indent="-342900"/>
            <a:r>
              <a:rPr lang="en-US" sz="1400" dirty="0" smtClean="0"/>
              <a:t>Even with the generated / embedded documentation?</a:t>
            </a:r>
          </a:p>
          <a:p>
            <a:pPr marL="630238" lvl="1" indent="-342900"/>
            <a:r>
              <a:rPr lang="en-US" sz="1400" dirty="0" smtClean="0"/>
              <a:t>If yes: order it and loose agility!</a:t>
            </a:r>
          </a:p>
          <a:p>
            <a:pPr marL="419100" indent="-419100"/>
            <a:r>
              <a:rPr lang="en-US" sz="1600" dirty="0" smtClean="0"/>
              <a:t>Four-step approach</a:t>
            </a:r>
          </a:p>
          <a:p>
            <a:pPr marL="630238" lvl="1" indent="-342900">
              <a:buFontTx/>
              <a:buNone/>
            </a:pPr>
            <a:r>
              <a:rPr lang="en-US" sz="1400" dirty="0" smtClean="0"/>
              <a:t>1	Map agile activities to rules</a:t>
            </a:r>
          </a:p>
          <a:p>
            <a:pPr marL="630238" lvl="1" indent="-342900">
              <a:buFontTx/>
              <a:buNone/>
            </a:pPr>
            <a:r>
              <a:rPr lang="en-US" sz="1400" dirty="0" smtClean="0"/>
              <a:t>2	Include QM unit</a:t>
            </a:r>
          </a:p>
          <a:p>
            <a:pPr marL="630238" lvl="1" indent="-342900">
              <a:buFontTx/>
              <a:buNone/>
            </a:pPr>
            <a:r>
              <a:rPr lang="en-US" sz="1400" dirty="0" smtClean="0"/>
              <a:t>3	Negotiate about what is still missing</a:t>
            </a:r>
          </a:p>
          <a:p>
            <a:pPr marL="630238" lvl="1" indent="-342900">
              <a:buFontTx/>
              <a:buNone/>
            </a:pPr>
            <a:r>
              <a:rPr lang="en-US" sz="1400" dirty="0" smtClean="0"/>
              <a:t>4	Build an agile variant with QM</a:t>
            </a:r>
          </a:p>
          <a:p>
            <a:pPr marL="630238" lvl="1" indent="-342900">
              <a:buFontTx/>
              <a:buNone/>
            </a:pPr>
            <a:endParaRPr lang="en-US" sz="1400" dirty="0" smtClean="0"/>
          </a:p>
          <a:p>
            <a:pPr marL="419100" indent="-419100"/>
            <a:r>
              <a:rPr lang="en-US" sz="1600" dirty="0" smtClean="0"/>
              <a:t>Not if you take it all</a:t>
            </a:r>
          </a:p>
          <a:p>
            <a:pPr marL="630238" lvl="1" indent="-342900"/>
            <a:r>
              <a:rPr lang="en-US" sz="1400" dirty="0" smtClean="0"/>
              <a:t>That would be magic</a:t>
            </a:r>
          </a:p>
          <a:p>
            <a:pPr marL="630238" lvl="1" indent="-342900"/>
            <a:r>
              <a:rPr lang="en-US" sz="1400" dirty="0" smtClean="0"/>
              <a:t>Travel light: Abandon inefficient parts</a:t>
            </a:r>
          </a:p>
          <a:p>
            <a:pPr marL="630238" lvl="1" indent="-342900"/>
            <a:r>
              <a:rPr lang="en-US" sz="1400" dirty="0" smtClean="0"/>
              <a:t>Keep all agile quality aspects!</a:t>
            </a:r>
            <a:endParaRPr lang="en-US" sz="1400" dirty="0" smtClean="0"/>
          </a:p>
        </p:txBody>
      </p:sp>
      <p:sp>
        <p:nvSpPr>
          <p:cNvPr id="132104" name="WordArt 8"/>
          <p:cNvSpPr>
            <a:spLocks noChangeArrowheads="1" noChangeShapeType="1" noTextEdit="1"/>
          </p:cNvSpPr>
          <p:nvPr/>
        </p:nvSpPr>
        <p:spPr bwMode="auto">
          <a:xfrm>
            <a:off x="3940175" y="762000"/>
            <a:ext cx="471488"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2105" name="WordArt 9"/>
          <p:cNvSpPr>
            <a:spLocks noChangeArrowheads="1" noChangeShapeType="1" noTextEdit="1"/>
          </p:cNvSpPr>
          <p:nvPr/>
        </p:nvSpPr>
        <p:spPr bwMode="auto">
          <a:xfrm>
            <a:off x="4618038" y="762000"/>
            <a:ext cx="246062"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2098" name="Text Box 2"/>
          <p:cNvSpPr txBox="1">
            <a:spLocks noChangeArrowheads="1"/>
          </p:cNvSpPr>
          <p:nvPr/>
        </p:nvSpPr>
        <p:spPr bwMode="auto">
          <a:xfrm>
            <a:off x="1" y="6396610"/>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a:t>Schneider, K. (2003): SQM congress 2003, Köln,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2695066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8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816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8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2816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816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816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8167">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8167">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8281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828166">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482816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4828166">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4828167">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8167">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828167">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828167">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28167">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4828166">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8167">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499"/>
                                          </p:stCondLst>
                                        </p:cTn>
                                        <p:tgtEl>
                                          <p:spTgt spid="4828167">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499"/>
                                          </p:stCondLst>
                                        </p:cTn>
                                        <p:tgtEl>
                                          <p:spTgt spid="4828167">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816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8163" grpId="0" animBg="1" autoUpdateAnimBg="0"/>
      <p:bldP spid="4828164" grpId="0" animBg="1" autoUpdateAnimBg="0"/>
      <p:bldP spid="4828166" grpId="0" build="p" autoUpdateAnimBg="0"/>
      <p:bldP spid="4828167"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5219050"/>
            <a:ext cx="8532812" cy="762000"/>
          </a:xfrm>
        </p:spPr>
        <p:txBody>
          <a:bodyPr/>
          <a:lstStyle/>
          <a:p>
            <a:r>
              <a:rPr lang="en-US" dirty="0" smtClean="0"/>
              <a:t>Process Conformance</a:t>
            </a:r>
            <a:endParaRPr lang="en-US" dirty="0"/>
          </a:p>
        </p:txBody>
      </p:sp>
      <p:pic>
        <p:nvPicPr>
          <p:cNvPr id="7" name="Picture 6"/>
          <p:cNvPicPr>
            <a:picLocks noChangeAspect="1"/>
          </p:cNvPicPr>
          <p:nvPr/>
        </p:nvPicPr>
        <p:blipFill>
          <a:blip r:embed="rId2"/>
          <a:stretch>
            <a:fillRect/>
          </a:stretch>
        </p:blipFill>
        <p:spPr>
          <a:xfrm>
            <a:off x="0" y="2108200"/>
            <a:ext cx="9144000" cy="2633472"/>
          </a:xfrm>
          <a:prstGeom prst="rect">
            <a:avLst/>
          </a:prstGeom>
        </p:spPr>
      </p:pic>
    </p:spTree>
    <p:extLst>
      <p:ext uri="{BB962C8B-B14F-4D97-AF65-F5344CB8AC3E}">
        <p14:creationId xmlns:p14="http://schemas.microsoft.com/office/powerpoint/2010/main" val="237401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5" name="Object 1"/>
          <p:cNvGraphicFramePr>
            <a:graphicFrameLocks noChangeAspect="1"/>
          </p:cNvGraphicFramePr>
          <p:nvPr/>
        </p:nvGraphicFramePr>
        <p:xfrm>
          <a:off x="0" y="371475"/>
          <a:ext cx="9144000" cy="3228975"/>
        </p:xfrm>
        <a:graphic>
          <a:graphicData uri="http://schemas.openxmlformats.org/presentationml/2006/ole">
            <mc:AlternateContent xmlns:mc="http://schemas.openxmlformats.org/markup-compatibility/2006">
              <mc:Choice xmlns:v="urn:schemas-microsoft-com:vml" Requires="v">
                <p:oleObj spid="_x0000_s5150" r:id="rId4" imgW="9144360" imgH="3228840" progId="">
                  <p:embed/>
                </p:oleObj>
              </mc:Choice>
              <mc:Fallback>
                <p:oleObj r:id="rId4" imgW="9144360" imgH="322884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1475"/>
                        <a:ext cx="9144000" cy="32289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146" name="Object 2"/>
          <p:cNvGraphicFramePr>
            <a:graphicFrameLocks noChangeAspect="1"/>
          </p:cNvGraphicFramePr>
          <p:nvPr/>
        </p:nvGraphicFramePr>
        <p:xfrm>
          <a:off x="-179388" y="3421063"/>
          <a:ext cx="9359901" cy="3436937"/>
        </p:xfrm>
        <a:graphic>
          <a:graphicData uri="http://schemas.openxmlformats.org/presentationml/2006/ole">
            <mc:AlternateContent xmlns:mc="http://schemas.openxmlformats.org/markup-compatibility/2006">
              <mc:Choice xmlns:v="urn:schemas-microsoft-com:vml" Requires="v">
                <p:oleObj spid="_x0000_s5151" r:id="rId6" imgW="9360360" imgH="3438000" progId="">
                  <p:embed/>
                </p:oleObj>
              </mc:Choice>
              <mc:Fallback>
                <p:oleObj r:id="rId6" imgW="9360360" imgH="34380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3421063"/>
                        <a:ext cx="9359901" cy="3436937"/>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3944085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61353" y="856481"/>
            <a:ext cx="5457185" cy="5558512"/>
          </a:xfrm>
          <a:prstGeom prst="rect">
            <a:avLst/>
          </a:prstGeom>
        </p:spPr>
      </p:pic>
      <p:sp>
        <p:nvSpPr>
          <p:cNvPr id="6" name="Rectangle 3"/>
          <p:cNvSpPr txBox="1">
            <a:spLocks noChangeArrowheads="1"/>
          </p:cNvSpPr>
          <p:nvPr/>
        </p:nvSpPr>
        <p:spPr>
          <a:xfrm>
            <a:off x="341207" y="1263310"/>
            <a:ext cx="3825875" cy="4724400"/>
          </a:xfrm>
          <a:prstGeom prst="rect">
            <a:avLst/>
          </a:prstGeom>
        </p:spPr>
        <p:txBody>
          <a:bodyPr lIns="75749" tIns="37874" rIns="75749" bIns="37874"/>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285750" indent="-285750"/>
            <a:r>
              <a:rPr lang="en-US" sz="1800" dirty="0" smtClean="0"/>
              <a:t>Measure conformance</a:t>
            </a:r>
          </a:p>
          <a:p>
            <a:pPr marL="476250" lvl="1" indent="-188913"/>
            <a:r>
              <a:rPr lang="en-US" sz="1600" dirty="0" smtClean="0"/>
              <a:t>Manage agile teams</a:t>
            </a:r>
          </a:p>
          <a:p>
            <a:pPr marL="476250" lvl="1" indent="-188913"/>
            <a:r>
              <a:rPr lang="en-US" sz="1600" dirty="0" smtClean="0"/>
              <a:t>Control for non-conformance </a:t>
            </a:r>
            <a:br>
              <a:rPr lang="en-US" sz="1600" dirty="0" smtClean="0"/>
            </a:br>
            <a:r>
              <a:rPr lang="en-US" sz="1600" dirty="0" smtClean="0"/>
              <a:t>in scientific studies</a:t>
            </a:r>
            <a:endParaRPr lang="en-US" sz="1600" dirty="0" smtClean="0"/>
          </a:p>
        </p:txBody>
      </p:sp>
      <p:sp>
        <p:nvSpPr>
          <p:cNvPr id="7" name="Rectangle 6"/>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8"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334191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a:ext>
            </a:extLst>
          </a:blip>
          <a:srcRect l="-24892" r="-24892"/>
          <a:stretch>
            <a:fillRect/>
          </a:stretch>
        </p:blipFill>
        <p:spPr>
          <a:xfrm>
            <a:off x="684213" y="1989138"/>
            <a:ext cx="7772400" cy="4495800"/>
          </a:xfrm>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444823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2" name="Picture 1"/>
          <p:cNvPicPr>
            <a:picLocks noChangeAspect="1"/>
          </p:cNvPicPr>
          <p:nvPr/>
        </p:nvPicPr>
        <p:blipFill>
          <a:blip r:embed="rId2"/>
          <a:stretch>
            <a:fillRect/>
          </a:stretch>
        </p:blipFill>
        <p:spPr>
          <a:xfrm>
            <a:off x="1914144" y="2189981"/>
            <a:ext cx="4902200" cy="4178300"/>
          </a:xfrm>
          <a:prstGeom prst="rect">
            <a:avLst/>
          </a:prstGeom>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1045736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b="0" dirty="0" smtClean="0"/>
              <a:t>Example</a:t>
            </a:r>
            <a:r>
              <a:rPr lang="en-US" sz="2000" dirty="0" smtClean="0"/>
              <a:t>:</a:t>
            </a:r>
            <a:r>
              <a:rPr lang="en-US" dirty="0" smtClean="0"/>
              <a:t> </a:t>
            </a:r>
            <a:br>
              <a:rPr lang="en-US" dirty="0" smtClean="0"/>
            </a:br>
            <a:r>
              <a:rPr lang="en-US" dirty="0" smtClean="0"/>
              <a:t>Conformance Template</a:t>
            </a: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a:ext>
            </a:extLst>
          </a:blip>
          <a:srcRect l="-11449" r="-11449"/>
          <a:stretch>
            <a:fillRect/>
          </a:stretch>
        </p:blipFill>
        <p:spPr/>
      </p:pic>
      <p:sp>
        <p:nvSpPr>
          <p:cNvPr id="8" name="Rectangle 7"/>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10457360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Collective-Code Ownership</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l="-29800" r="-29800"/>
          <a:stretch>
            <a:fillRect/>
          </a:stretch>
        </p:blipFill>
        <p:spPr>
          <a:xfrm>
            <a:off x="683568" y="1590861"/>
            <a:ext cx="8460432" cy="4893779"/>
          </a:xfrm>
        </p:spPr>
      </p:pic>
      <p:sp>
        <p:nvSpPr>
          <p:cNvPr id="10" name="Rectangle 9"/>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2336729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1" name="Rectangle 3"/>
          <p:cNvSpPr>
            <a:spLocks noChangeArrowheads="1"/>
          </p:cNvSpPr>
          <p:nvPr/>
        </p:nvSpPr>
        <p:spPr bwMode="auto">
          <a:xfrm>
            <a:off x="457200" y="2201329"/>
            <a:ext cx="533400" cy="449580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nchor="ctr"/>
          <a:lstStyle/>
          <a:p>
            <a:endParaRPr lang="de-DE"/>
          </a:p>
        </p:txBody>
      </p:sp>
      <p:pic>
        <p:nvPicPr>
          <p:cNvPr id="375812" name="Picture 4" descr="WASS-KOM"/>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515529"/>
            <a:ext cx="91440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9333" name="Freeform 5"/>
          <p:cNvSpPr>
            <a:spLocks/>
          </p:cNvSpPr>
          <p:nvPr/>
        </p:nvSpPr>
        <p:spPr bwMode="auto">
          <a:xfrm>
            <a:off x="4651375" y="1479017"/>
            <a:ext cx="4416425" cy="4913312"/>
          </a:xfrm>
          <a:custGeom>
            <a:avLst/>
            <a:gdLst>
              <a:gd name="T0" fmla="*/ 0 w 2782"/>
              <a:gd name="T1" fmla="*/ 0 h 3095"/>
              <a:gd name="T2" fmla="*/ 2147483647 w 2782"/>
              <a:gd name="T3" fmla="*/ 2147483647 h 3095"/>
              <a:gd name="T4" fmla="*/ 2147483647 w 2782"/>
              <a:gd name="T5" fmla="*/ 2147483647 h 3095"/>
              <a:gd name="T6" fmla="*/ 2147483647 w 2782"/>
              <a:gd name="T7" fmla="*/ 2147483647 h 3095"/>
              <a:gd name="T8" fmla="*/ 2147483647 w 2782"/>
              <a:gd name="T9" fmla="*/ 2147483647 h 3095"/>
              <a:gd name="T10" fmla="*/ 2147483647 w 2782"/>
              <a:gd name="T11" fmla="*/ 2147483647 h 3095"/>
              <a:gd name="T12" fmla="*/ 2147483647 w 2782"/>
              <a:gd name="T13" fmla="*/ 2147483647 h 3095"/>
              <a:gd name="T14" fmla="*/ 2147483647 w 2782"/>
              <a:gd name="T15" fmla="*/ 2147483647 h 3095"/>
              <a:gd name="T16" fmla="*/ 2147483647 w 2782"/>
              <a:gd name="T17" fmla="*/ 2147483647 h 3095"/>
              <a:gd name="T18" fmla="*/ 2147483647 w 2782"/>
              <a:gd name="T19" fmla="*/ 2147483647 h 3095"/>
              <a:gd name="T20" fmla="*/ 2147483647 w 2782"/>
              <a:gd name="T21" fmla="*/ 2147483647 h 3095"/>
              <a:gd name="T22" fmla="*/ 2147483647 w 2782"/>
              <a:gd name="T23" fmla="*/ 2147483647 h 3095"/>
              <a:gd name="T24" fmla="*/ 2147483647 w 2782"/>
              <a:gd name="T25" fmla="*/ 2147483647 h 3095"/>
              <a:gd name="T26" fmla="*/ 0 w 2782"/>
              <a:gd name="T27" fmla="*/ 0 h 30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82"/>
              <a:gd name="T43" fmla="*/ 0 h 3095"/>
              <a:gd name="T44" fmla="*/ 2782 w 2782"/>
              <a:gd name="T45" fmla="*/ 3095 h 309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82" h="3095">
                <a:moveTo>
                  <a:pt x="0" y="0"/>
                </a:moveTo>
                <a:cubicBezTo>
                  <a:pt x="33" y="11"/>
                  <a:pt x="47" y="17"/>
                  <a:pt x="59" y="50"/>
                </a:cubicBezTo>
                <a:cubicBezTo>
                  <a:pt x="30" y="131"/>
                  <a:pt x="137" y="241"/>
                  <a:pt x="175" y="317"/>
                </a:cubicBezTo>
                <a:cubicBezTo>
                  <a:pt x="179" y="325"/>
                  <a:pt x="180" y="334"/>
                  <a:pt x="184" y="342"/>
                </a:cubicBezTo>
                <a:cubicBezTo>
                  <a:pt x="194" y="359"/>
                  <a:pt x="206" y="375"/>
                  <a:pt x="217" y="392"/>
                </a:cubicBezTo>
                <a:cubicBezTo>
                  <a:pt x="223" y="400"/>
                  <a:pt x="234" y="417"/>
                  <a:pt x="234" y="417"/>
                </a:cubicBezTo>
                <a:cubicBezTo>
                  <a:pt x="244" y="459"/>
                  <a:pt x="271" y="488"/>
                  <a:pt x="292" y="526"/>
                </a:cubicBezTo>
                <a:cubicBezTo>
                  <a:pt x="351" y="634"/>
                  <a:pt x="391" y="743"/>
                  <a:pt x="493" y="818"/>
                </a:cubicBezTo>
                <a:cubicBezTo>
                  <a:pt x="510" y="844"/>
                  <a:pt x="523" y="855"/>
                  <a:pt x="551" y="868"/>
                </a:cubicBezTo>
                <a:lnTo>
                  <a:pt x="2014" y="3095"/>
                </a:lnTo>
                <a:lnTo>
                  <a:pt x="2782" y="3095"/>
                </a:lnTo>
                <a:lnTo>
                  <a:pt x="2782" y="1895"/>
                </a:lnTo>
                <a:lnTo>
                  <a:pt x="1054" y="23"/>
                </a:lnTo>
                <a:lnTo>
                  <a:pt x="0" y="0"/>
                </a:lnTo>
                <a:close/>
              </a:path>
            </a:pathLst>
          </a:custGeom>
          <a:solidFill>
            <a:srgbClr val="C4D5FE">
              <a:alpha val="50195"/>
            </a:srgbClr>
          </a:solidFill>
          <a:ln w="12699">
            <a:solidFill>
              <a:schemeClr val="tx1"/>
            </a:solidFill>
            <a:round/>
            <a:headEnd type="none" w="sm" len="sm"/>
            <a:tailEnd type="none" w="sm" len="sm"/>
          </a:ln>
        </p:spPr>
        <p:txBody>
          <a:bodyPr/>
          <a:lstStyle/>
          <a:p>
            <a:endParaRPr lang="de-DE"/>
          </a:p>
        </p:txBody>
      </p:sp>
      <p:sp>
        <p:nvSpPr>
          <p:cNvPr id="3299334" name="Freeform 6"/>
          <p:cNvSpPr>
            <a:spLocks/>
          </p:cNvSpPr>
          <p:nvPr/>
        </p:nvSpPr>
        <p:spPr bwMode="auto">
          <a:xfrm>
            <a:off x="3352800" y="1515529"/>
            <a:ext cx="2438400" cy="1828800"/>
          </a:xfrm>
          <a:custGeom>
            <a:avLst/>
            <a:gdLst>
              <a:gd name="T0" fmla="*/ 0 w 1536"/>
              <a:gd name="T1" fmla="*/ 2147483647 h 1152"/>
              <a:gd name="T2" fmla="*/ 2147483647 w 1536"/>
              <a:gd name="T3" fmla="*/ 2147483647 h 1152"/>
              <a:gd name="T4" fmla="*/ 2147483647 w 1536"/>
              <a:gd name="T5" fmla="*/ 2147483647 h 1152"/>
              <a:gd name="T6" fmla="*/ 2147483647 w 1536"/>
              <a:gd name="T7" fmla="*/ 0 h 1152"/>
              <a:gd name="T8" fmla="*/ 0 w 1536"/>
              <a:gd name="T9" fmla="*/ 0 h 1152"/>
              <a:gd name="T10" fmla="*/ 0 60000 65536"/>
              <a:gd name="T11" fmla="*/ 0 60000 65536"/>
              <a:gd name="T12" fmla="*/ 0 60000 65536"/>
              <a:gd name="T13" fmla="*/ 0 60000 65536"/>
              <a:gd name="T14" fmla="*/ 0 60000 65536"/>
              <a:gd name="T15" fmla="*/ 0 w 1536"/>
              <a:gd name="T16" fmla="*/ 0 h 1152"/>
              <a:gd name="T17" fmla="*/ 1536 w 1536"/>
              <a:gd name="T18" fmla="*/ 1152 h 1152"/>
            </a:gdLst>
            <a:ahLst/>
            <a:cxnLst>
              <a:cxn ang="T10">
                <a:pos x="T0" y="T1"/>
              </a:cxn>
              <a:cxn ang="T11">
                <a:pos x="T2" y="T3"/>
              </a:cxn>
              <a:cxn ang="T12">
                <a:pos x="T4" y="T5"/>
              </a:cxn>
              <a:cxn ang="T13">
                <a:pos x="T6" y="T7"/>
              </a:cxn>
              <a:cxn ang="T14">
                <a:pos x="T8" y="T9"/>
              </a:cxn>
            </a:cxnLst>
            <a:rect l="T15" t="T16" r="T17" b="T18"/>
            <a:pathLst>
              <a:path w="1536" h="1152">
                <a:moveTo>
                  <a:pt x="0" y="48"/>
                </a:moveTo>
                <a:lnTo>
                  <a:pt x="720" y="1152"/>
                </a:lnTo>
                <a:lnTo>
                  <a:pt x="1536" y="1152"/>
                </a:lnTo>
                <a:lnTo>
                  <a:pt x="768" y="0"/>
                </a:lnTo>
                <a:lnTo>
                  <a:pt x="0" y="0"/>
                </a:lnTo>
              </a:path>
            </a:pathLst>
          </a:custGeom>
          <a:solidFill>
            <a:srgbClr val="FFABC3">
              <a:alpha val="50195"/>
            </a:srgbClr>
          </a:solidFill>
          <a:ln w="12699">
            <a:solidFill>
              <a:schemeClr val="tx1"/>
            </a:solidFill>
            <a:round/>
            <a:headEnd type="none" w="sm" len="sm"/>
            <a:tailEnd type="none" w="sm" len="sm"/>
          </a:ln>
        </p:spPr>
        <p:txBody>
          <a:bodyPr/>
          <a:lstStyle/>
          <a:p>
            <a:endParaRPr lang="de-DE"/>
          </a:p>
        </p:txBody>
      </p:sp>
      <p:sp>
        <p:nvSpPr>
          <p:cNvPr id="3299335" name="Freeform 7"/>
          <p:cNvSpPr>
            <a:spLocks/>
          </p:cNvSpPr>
          <p:nvPr/>
        </p:nvSpPr>
        <p:spPr bwMode="auto">
          <a:xfrm>
            <a:off x="152400" y="1896529"/>
            <a:ext cx="5867400" cy="4038600"/>
          </a:xfrm>
          <a:custGeom>
            <a:avLst/>
            <a:gdLst>
              <a:gd name="T0" fmla="*/ 2147483647 w 3696"/>
              <a:gd name="T1" fmla="*/ 0 h 2544"/>
              <a:gd name="T2" fmla="*/ 2147483647 w 3696"/>
              <a:gd name="T3" fmla="*/ 2147483647 h 2544"/>
              <a:gd name="T4" fmla="*/ 0 w 3696"/>
              <a:gd name="T5" fmla="*/ 2147483647 h 2544"/>
              <a:gd name="T6" fmla="*/ 2147483647 w 3696"/>
              <a:gd name="T7" fmla="*/ 2147483647 h 2544"/>
              <a:gd name="T8" fmla="*/ 2147483647 w 3696"/>
              <a:gd name="T9" fmla="*/ 2147483647 h 2544"/>
              <a:gd name="T10" fmla="*/ 2147483647 w 3696"/>
              <a:gd name="T11" fmla="*/ 2147483647 h 2544"/>
              <a:gd name="T12" fmla="*/ 2147483647 w 3696"/>
              <a:gd name="T13" fmla="*/ 0 h 2544"/>
              <a:gd name="T14" fmla="*/ 0 60000 65536"/>
              <a:gd name="T15" fmla="*/ 0 60000 65536"/>
              <a:gd name="T16" fmla="*/ 0 60000 65536"/>
              <a:gd name="T17" fmla="*/ 0 60000 65536"/>
              <a:gd name="T18" fmla="*/ 0 60000 65536"/>
              <a:gd name="T19" fmla="*/ 0 60000 65536"/>
              <a:gd name="T20" fmla="*/ 0 60000 65536"/>
              <a:gd name="T21" fmla="*/ 0 w 3696"/>
              <a:gd name="T22" fmla="*/ 0 h 2544"/>
              <a:gd name="T23" fmla="*/ 3696 w 3696"/>
              <a:gd name="T24" fmla="*/ 2544 h 2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96" h="2544">
                <a:moveTo>
                  <a:pt x="432" y="0"/>
                </a:moveTo>
                <a:lnTo>
                  <a:pt x="96" y="48"/>
                </a:lnTo>
                <a:lnTo>
                  <a:pt x="0" y="432"/>
                </a:lnTo>
                <a:lnTo>
                  <a:pt x="3408" y="2544"/>
                </a:lnTo>
                <a:lnTo>
                  <a:pt x="3696" y="2352"/>
                </a:lnTo>
                <a:lnTo>
                  <a:pt x="3648" y="2160"/>
                </a:lnTo>
                <a:lnTo>
                  <a:pt x="432" y="0"/>
                </a:lnTo>
                <a:close/>
              </a:path>
            </a:pathLst>
          </a:custGeom>
          <a:solidFill>
            <a:srgbClr val="FFCA7D">
              <a:alpha val="50195"/>
            </a:srgbClr>
          </a:solidFill>
          <a:ln w="12699">
            <a:solidFill>
              <a:schemeClr val="tx1"/>
            </a:solidFill>
            <a:round/>
            <a:headEnd type="none" w="sm" len="sm"/>
            <a:tailEnd type="none" w="sm" len="sm"/>
          </a:ln>
        </p:spPr>
        <p:txBody>
          <a:bodyPr/>
          <a:lstStyle/>
          <a:p>
            <a:endParaRPr lang="de-DE"/>
          </a:p>
        </p:txBody>
      </p:sp>
      <p:sp>
        <p:nvSpPr>
          <p:cNvPr id="3299336" name="Freeform 8"/>
          <p:cNvSpPr>
            <a:spLocks/>
          </p:cNvSpPr>
          <p:nvPr/>
        </p:nvSpPr>
        <p:spPr bwMode="auto">
          <a:xfrm>
            <a:off x="76200" y="3039529"/>
            <a:ext cx="7010400" cy="3352800"/>
          </a:xfrm>
          <a:custGeom>
            <a:avLst/>
            <a:gdLst>
              <a:gd name="T0" fmla="*/ 2147483647 w 4416"/>
              <a:gd name="T1" fmla="*/ 0 h 2112"/>
              <a:gd name="T2" fmla="*/ 0 w 4416"/>
              <a:gd name="T3" fmla="*/ 2147483647 h 2112"/>
              <a:gd name="T4" fmla="*/ 2147483647 w 4416"/>
              <a:gd name="T5" fmla="*/ 2147483647 h 2112"/>
              <a:gd name="T6" fmla="*/ 2147483647 w 4416"/>
              <a:gd name="T7" fmla="*/ 2147483647 h 2112"/>
              <a:gd name="T8" fmla="*/ 2147483647 w 4416"/>
              <a:gd name="T9" fmla="*/ 2147483647 h 2112"/>
              <a:gd name="T10" fmla="*/ 2147483647 w 4416"/>
              <a:gd name="T11" fmla="*/ 2147483647 h 2112"/>
              <a:gd name="T12" fmla="*/ 2147483647 w 4416"/>
              <a:gd name="T13" fmla="*/ 2147483647 h 2112"/>
              <a:gd name="T14" fmla="*/ 2147483647 w 4416"/>
              <a:gd name="T15" fmla="*/ 0 h 2112"/>
              <a:gd name="T16" fmla="*/ 0 60000 65536"/>
              <a:gd name="T17" fmla="*/ 0 60000 65536"/>
              <a:gd name="T18" fmla="*/ 0 60000 65536"/>
              <a:gd name="T19" fmla="*/ 0 60000 65536"/>
              <a:gd name="T20" fmla="*/ 0 60000 65536"/>
              <a:gd name="T21" fmla="*/ 0 60000 65536"/>
              <a:gd name="T22" fmla="*/ 0 60000 65536"/>
              <a:gd name="T23" fmla="*/ 0 60000 65536"/>
              <a:gd name="T24" fmla="*/ 0 w 4416"/>
              <a:gd name="T25" fmla="*/ 0 h 2112"/>
              <a:gd name="T26" fmla="*/ 4416 w 4416"/>
              <a:gd name="T27" fmla="*/ 2112 h 2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6" h="2112">
                <a:moveTo>
                  <a:pt x="144" y="0"/>
                </a:moveTo>
                <a:lnTo>
                  <a:pt x="0" y="672"/>
                </a:lnTo>
                <a:lnTo>
                  <a:pt x="1920" y="2112"/>
                </a:lnTo>
                <a:lnTo>
                  <a:pt x="4416" y="2112"/>
                </a:lnTo>
                <a:lnTo>
                  <a:pt x="4224" y="1632"/>
                </a:lnTo>
                <a:lnTo>
                  <a:pt x="3744" y="1680"/>
                </a:lnTo>
                <a:lnTo>
                  <a:pt x="3456" y="1872"/>
                </a:lnTo>
                <a:lnTo>
                  <a:pt x="144" y="0"/>
                </a:lnTo>
                <a:close/>
              </a:path>
            </a:pathLst>
          </a:custGeom>
          <a:solidFill>
            <a:srgbClr val="F6FB89">
              <a:alpha val="50195"/>
            </a:srgbClr>
          </a:solidFill>
          <a:ln w="12699">
            <a:solidFill>
              <a:schemeClr val="tx1"/>
            </a:solidFill>
            <a:round/>
            <a:headEnd type="none" w="sm" len="sm"/>
            <a:tailEnd type="none" w="sm" len="sm"/>
          </a:ln>
        </p:spPr>
        <p:txBody>
          <a:bodyPr/>
          <a:lstStyle/>
          <a:p>
            <a:endParaRPr lang="de-DE"/>
          </a:p>
        </p:txBody>
      </p:sp>
      <p:sp>
        <p:nvSpPr>
          <p:cNvPr id="4" name="Title 3"/>
          <p:cNvSpPr>
            <a:spLocks noGrp="1"/>
          </p:cNvSpPr>
          <p:nvPr>
            <p:ph type="title"/>
          </p:nvPr>
        </p:nvSpPr>
        <p:spPr/>
        <p:txBody>
          <a:bodyPr>
            <a:normAutofit/>
          </a:bodyPr>
          <a:lstStyle/>
          <a:p>
            <a:r>
              <a:rPr lang="en-US" sz="3200" dirty="0" smtClean="0"/>
              <a:t>The “unknown” part of the waterfall</a:t>
            </a:r>
            <a:endParaRPr lang="en-US" sz="3200" dirty="0"/>
          </a:p>
        </p:txBody>
      </p:sp>
      <p:sp>
        <p:nvSpPr>
          <p:cNvPr id="1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2962594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299333"/>
                                        </p:tgtEl>
                                        <p:attrNameLst>
                                          <p:attrName>style.visibility</p:attrName>
                                        </p:attrNameLst>
                                      </p:cBhvr>
                                      <p:to>
                                        <p:strVal val="visible"/>
                                      </p:to>
                                    </p:set>
                                    <p:animEffect transition="in" filter="box(out)">
                                      <p:cBhvr>
                                        <p:cTn id="7" dur="500"/>
                                        <p:tgtEl>
                                          <p:spTgt spid="3299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299334"/>
                                        </p:tgtEl>
                                        <p:attrNameLst>
                                          <p:attrName>style.visibility</p:attrName>
                                        </p:attrNameLst>
                                      </p:cBhvr>
                                      <p:to>
                                        <p:strVal val="visible"/>
                                      </p:to>
                                    </p:set>
                                    <p:animEffect transition="in" filter="box(out)">
                                      <p:cBhvr>
                                        <p:cTn id="12" dur="500"/>
                                        <p:tgtEl>
                                          <p:spTgt spid="32993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9933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299335"/>
                                        </p:tgtEl>
                                        <p:attrNameLst>
                                          <p:attrName>style.visibility</p:attrName>
                                        </p:attrNameLst>
                                      </p:cBhvr>
                                      <p:to>
                                        <p:strVal val="visible"/>
                                      </p:to>
                                    </p:set>
                                    <p:animEffect transition="in" filter="box(out)">
                                      <p:cBhvr>
                                        <p:cTn id="21" dur="500"/>
                                        <p:tgtEl>
                                          <p:spTgt spid="3299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9333" grpId="0" animBg="1"/>
      <p:bldP spid="3299334" grpId="0" animBg="1"/>
      <p:bldP spid="3299335" grpId="0" animBg="1"/>
      <p:bldP spid="32993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Truck factor analysis</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t="-39617" b="-39617"/>
          <a:stretch>
            <a:fillRect/>
          </a:stretch>
        </p:blipFill>
        <p:spPr>
          <a:xfrm>
            <a:off x="1" y="1195465"/>
            <a:ext cx="9144000" cy="5289176"/>
          </a:xfrm>
        </p:spPr>
      </p:pic>
      <p:sp>
        <p:nvSpPr>
          <p:cNvPr id="10" name="Rectangle 9"/>
          <p:cNvSpPr/>
          <p:nvPr/>
        </p:nvSpPr>
        <p:spPr>
          <a:xfrm>
            <a:off x="1" y="6030434"/>
            <a:ext cx="2590800" cy="830997"/>
          </a:xfrm>
          <a:prstGeom prst="rect">
            <a:avLst/>
          </a:prstGeom>
        </p:spPr>
        <p:txBody>
          <a:bodyPr wrap="square">
            <a:spAutoFit/>
          </a:bodyPr>
          <a:lstStyle/>
          <a:p>
            <a:r>
              <a:rPr lang="en-US" baseline="30000" dirty="0" err="1" smtClean="0"/>
              <a:t>Zazworka</a:t>
            </a:r>
            <a:r>
              <a:rPr lang="en-US" baseline="30000" dirty="0" smtClean="0"/>
              <a:t> et al.: Are </a:t>
            </a:r>
            <a:r>
              <a:rPr lang="en-US" baseline="30000" dirty="0"/>
              <a:t>Developers Complying with the Process: An XP </a:t>
            </a:r>
            <a:r>
              <a:rPr lang="en-US" baseline="30000" dirty="0" smtClean="0"/>
              <a:t>Study, </a:t>
            </a:r>
            <a:r>
              <a:rPr lang="en-US" i="1" baseline="30000" dirty="0" smtClean="0"/>
              <a:t>ESEM</a:t>
            </a:r>
            <a:r>
              <a:rPr lang="en-US" i="1" baseline="30000" dirty="0"/>
              <a:t>’10</a:t>
            </a:r>
            <a:r>
              <a:rPr lang="en-US" baseline="30000" dirty="0"/>
              <a:t>, </a:t>
            </a:r>
            <a:r>
              <a:rPr lang="en-US" baseline="30000" dirty="0" smtClean="0"/>
              <a:t>2010</a:t>
            </a:r>
            <a:r>
              <a:rPr lang="en-US" baseline="30000" dirty="0"/>
              <a:t>, Bolzano-</a:t>
            </a:r>
            <a:r>
              <a:rPr lang="en-US" baseline="30000" dirty="0" err="1"/>
              <a:t>Bozen</a:t>
            </a:r>
            <a:r>
              <a:rPr lang="en-US" baseline="30000" dirty="0"/>
              <a:t>, Italy.</a:t>
            </a:r>
            <a:endParaRPr lang="en-US" dirty="0"/>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2289164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Thanks!    </a:t>
            </a:r>
            <a:r>
              <a:rPr lang="en-US" dirty="0" smtClean="0"/>
              <a:t>(…and optional further reading)</a:t>
            </a:r>
            <a:endParaRPr lang="en-US" noProof="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04" y="4797152"/>
            <a:ext cx="1301130" cy="1561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1680" y="1268760"/>
            <a:ext cx="1974183" cy="256490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691680" y="4221088"/>
            <a:ext cx="1944216" cy="1600438"/>
          </a:xfrm>
          <a:prstGeom prst="rect">
            <a:avLst/>
          </a:prstGeom>
          <a:noFill/>
        </p:spPr>
        <p:txBody>
          <a:bodyPr wrap="square" rtlCol="0">
            <a:spAutoFit/>
          </a:bodyPr>
          <a:lstStyle/>
          <a:p>
            <a:r>
              <a:rPr lang="en-US" sz="1400" dirty="0" smtClean="0"/>
              <a:t>Winston W. Royce: Managing the Development of Large Software Systems. In: Proceedings of IEEE WESCON, pages 1-9, 1970</a:t>
            </a:r>
            <a:endParaRPr lang="en-US" sz="1400" dirty="0"/>
          </a:p>
        </p:txBody>
      </p:sp>
      <p:pic>
        <p:nvPicPr>
          <p:cNvPr id="7" name="Picture 6"/>
          <p:cNvPicPr>
            <a:picLocks noChangeAspect="1"/>
          </p:cNvPicPr>
          <p:nvPr/>
        </p:nvPicPr>
        <p:blipFill>
          <a:blip r:embed="rId4"/>
          <a:stretch>
            <a:fillRect/>
          </a:stretch>
        </p:blipFill>
        <p:spPr>
          <a:xfrm>
            <a:off x="3995936" y="1268759"/>
            <a:ext cx="2088232" cy="257548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372200" y="1268760"/>
            <a:ext cx="1810336" cy="2592288"/>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995936" y="4221088"/>
            <a:ext cx="1944216" cy="738664"/>
          </a:xfrm>
          <a:prstGeom prst="rect">
            <a:avLst/>
          </a:prstGeom>
          <a:noFill/>
        </p:spPr>
        <p:txBody>
          <a:bodyPr wrap="square" rtlCol="0">
            <a:spAutoFit/>
          </a:bodyPr>
          <a:lstStyle/>
          <a:p>
            <a:r>
              <a:rPr lang="en-US" sz="1400" dirty="0" smtClean="0"/>
              <a:t>Kent Beck: Extreme Programming Explained. Addison-Wesley, 2000</a:t>
            </a:r>
            <a:endParaRPr lang="en-US" sz="1400" dirty="0"/>
          </a:p>
        </p:txBody>
      </p:sp>
      <p:sp>
        <p:nvSpPr>
          <p:cNvPr id="11" name="TextBox 10"/>
          <p:cNvSpPr txBox="1"/>
          <p:nvPr/>
        </p:nvSpPr>
        <p:spPr>
          <a:xfrm>
            <a:off x="6372200" y="4221088"/>
            <a:ext cx="1944216" cy="1169551"/>
          </a:xfrm>
          <a:prstGeom prst="rect">
            <a:avLst/>
          </a:prstGeom>
          <a:noFill/>
        </p:spPr>
        <p:txBody>
          <a:bodyPr wrap="square" rtlCol="0">
            <a:spAutoFit/>
          </a:bodyPr>
          <a:lstStyle/>
          <a:p>
            <a:r>
              <a:rPr lang="en-US" sz="1400" dirty="0" smtClean="0"/>
              <a:t>Ken </a:t>
            </a:r>
            <a:r>
              <a:rPr lang="en-US" sz="1400" dirty="0" err="1" smtClean="0"/>
              <a:t>Schwaber</a:t>
            </a:r>
            <a:r>
              <a:rPr lang="en-US" sz="1400" dirty="0" smtClean="0"/>
              <a:t> and Mike </a:t>
            </a:r>
            <a:r>
              <a:rPr lang="en-US" sz="1400" dirty="0" err="1" smtClean="0"/>
              <a:t>Beedle</a:t>
            </a:r>
            <a:r>
              <a:rPr lang="en-US" sz="1400" dirty="0" smtClean="0"/>
              <a:t>: Agile Software Development with Scrum, Prentice Hall, 2002</a:t>
            </a:r>
            <a:endParaRPr lang="en-US" sz="1400" dirty="0"/>
          </a:p>
        </p:txBody>
      </p:sp>
    </p:spTree>
    <p:extLst>
      <p:ext uri="{BB962C8B-B14F-4D97-AF65-F5344CB8AC3E}">
        <p14:creationId xmlns:p14="http://schemas.microsoft.com/office/powerpoint/2010/main" val="31695283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a:bodyPr>
          <a:lstStyle/>
          <a:p>
            <a:r>
              <a:rPr lang="en-US" noProof="0" dirty="0" smtClean="0"/>
              <a:t>Phases</a:t>
            </a:r>
          </a:p>
          <a:p>
            <a:pPr lvl="1"/>
            <a:r>
              <a:rPr lang="en-US" dirty="0" smtClean="0"/>
              <a:t>Requirements analysis and definition</a:t>
            </a:r>
          </a:p>
          <a:p>
            <a:pPr lvl="1"/>
            <a:r>
              <a:rPr lang="en-US" dirty="0" smtClean="0"/>
              <a:t>System and software design</a:t>
            </a:r>
          </a:p>
          <a:p>
            <a:pPr lvl="1"/>
            <a:r>
              <a:rPr lang="en-US" dirty="0" smtClean="0"/>
              <a:t>Implementation and unit testing</a:t>
            </a:r>
          </a:p>
          <a:p>
            <a:pPr lvl="1"/>
            <a:r>
              <a:rPr lang="en-US" dirty="0" smtClean="0"/>
              <a:t>Integration and system testing</a:t>
            </a:r>
          </a:p>
          <a:p>
            <a:pPr lvl="1"/>
            <a:r>
              <a:rPr lang="en-US" dirty="0" smtClean="0"/>
              <a:t>Operation and maintenance</a:t>
            </a:r>
          </a:p>
          <a:p>
            <a:endParaRPr lang="en-US" dirty="0"/>
          </a:p>
          <a:p>
            <a:r>
              <a:rPr lang="en-US" dirty="0" smtClean="0"/>
              <a:t>Main principle: One phase has to be completed before the next phase can be started</a:t>
            </a:r>
          </a:p>
          <a:p>
            <a:endParaRPr lang="en-US" dirty="0"/>
          </a:p>
          <a:p>
            <a:r>
              <a:rPr lang="en-US" dirty="0" smtClean="0"/>
              <a:t>Changes are hard due to implied dependencies between artifacts from different phases</a:t>
            </a:r>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289321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a:bodyPr>
          <a:lstStyle/>
          <a:p>
            <a:r>
              <a:rPr lang="en-US" noProof="0" dirty="0" smtClean="0"/>
              <a:t>Restrictions</a:t>
            </a:r>
          </a:p>
          <a:p>
            <a:pPr lvl="1"/>
            <a:r>
              <a:rPr lang="en-US" dirty="0" smtClean="0"/>
              <a:t>Customer’s change requests cannot be adapted easily by the ongoing development process</a:t>
            </a:r>
          </a:p>
          <a:p>
            <a:pPr lvl="1"/>
            <a:r>
              <a:rPr lang="en-US" dirty="0" smtClean="0"/>
              <a:t>The process should only be applied when requirements are pretty complete, well understood by all stakeholders (customer, project manager, developers, testers, …), and changes are not expected</a:t>
            </a:r>
          </a:p>
          <a:p>
            <a:pPr lvl="1"/>
            <a:r>
              <a:rPr lang="en-US" dirty="0" smtClean="0"/>
              <a:t>Only a few projects fulfill all these preconditions at the beginning</a:t>
            </a:r>
          </a:p>
          <a:p>
            <a:pPr lvl="1"/>
            <a:r>
              <a:rPr lang="en-US" dirty="0" smtClean="0"/>
              <a:t>Waterfall model is used for large engineering projects, which might be spread over several development sites</a:t>
            </a:r>
          </a:p>
          <a:p>
            <a:pPr lvl="1"/>
            <a:endParaRPr lang="en-US" dirty="0" smtClean="0"/>
          </a:p>
          <a:p>
            <a:pPr lvl="1"/>
            <a:endParaRPr lang="en-US" dirty="0" smtClean="0"/>
          </a:p>
          <a:p>
            <a:pPr lvl="1"/>
            <a:endParaRPr lang="en-US" dirty="0" smtClean="0"/>
          </a:p>
          <a:p>
            <a:pPr lvl="1"/>
            <a:endParaRPr lang="en-US" dirty="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386810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5"/>
          <p:cNvSpPr/>
          <p:nvPr/>
        </p:nvSpPr>
        <p:spPr>
          <a:xfrm>
            <a:off x="611560" y="162880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Specification</a:t>
            </a:r>
            <a:endParaRPr lang="de-DE" dirty="0">
              <a:latin typeface="Georgia"/>
              <a:cs typeface="Georgia"/>
            </a:endParaRPr>
          </a:p>
        </p:txBody>
      </p:sp>
      <p:sp>
        <p:nvSpPr>
          <p:cNvPr id="7" name="Abgerundetes Rechteck 6"/>
          <p:cNvSpPr/>
          <p:nvPr/>
        </p:nvSpPr>
        <p:spPr>
          <a:xfrm>
            <a:off x="968750" y="277180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Analysis</a:t>
            </a:r>
            <a:endParaRPr lang="de-DE" dirty="0">
              <a:latin typeface="Georgia"/>
              <a:cs typeface="Georgia"/>
            </a:endParaRPr>
          </a:p>
        </p:txBody>
      </p:sp>
      <p:sp>
        <p:nvSpPr>
          <p:cNvPr id="9" name="Abgerundetes Rechteck 8"/>
          <p:cNvSpPr/>
          <p:nvPr/>
        </p:nvSpPr>
        <p:spPr>
          <a:xfrm>
            <a:off x="1325940" y="391481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Design</a:t>
            </a:r>
            <a:endParaRPr lang="de-DE" dirty="0">
              <a:latin typeface="Georgia"/>
              <a:cs typeface="Georgia"/>
            </a:endParaRPr>
          </a:p>
        </p:txBody>
      </p:sp>
      <p:sp>
        <p:nvSpPr>
          <p:cNvPr id="12" name="Abgerundetes Rechteck 11"/>
          <p:cNvSpPr/>
          <p:nvPr/>
        </p:nvSpPr>
        <p:spPr>
          <a:xfrm>
            <a:off x="3469080" y="4942308"/>
            <a:ext cx="2143140" cy="57150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Implementation</a:t>
            </a:r>
            <a:endParaRPr lang="de-DE" dirty="0">
              <a:latin typeface="Georgia"/>
              <a:cs typeface="Georgia"/>
            </a:endParaRPr>
          </a:p>
        </p:txBody>
      </p:sp>
      <p:sp>
        <p:nvSpPr>
          <p:cNvPr id="37" name="Pfeil nach unten 36"/>
          <p:cNvSpPr/>
          <p:nvPr/>
        </p:nvSpPr>
        <p:spPr>
          <a:xfrm>
            <a:off x="1540254" y="248605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8" name="Pfeil nach unten 37"/>
          <p:cNvSpPr/>
          <p:nvPr/>
        </p:nvSpPr>
        <p:spPr>
          <a:xfrm>
            <a:off x="1897444" y="362906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40" name="Pfeil nach unten 39"/>
          <p:cNvSpPr/>
          <p:nvPr/>
        </p:nvSpPr>
        <p:spPr>
          <a:xfrm rot="18900000">
            <a:off x="3040452" y="4893588"/>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41" name="Pfeil nach unten 40"/>
          <p:cNvSpPr/>
          <p:nvPr/>
        </p:nvSpPr>
        <p:spPr>
          <a:xfrm rot="13500000">
            <a:off x="5742095" y="4848152"/>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1" name="Abgerundetes Rechteck 5"/>
          <p:cNvSpPr/>
          <p:nvPr/>
        </p:nvSpPr>
        <p:spPr>
          <a:xfrm>
            <a:off x="7085220" y="163108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System Test</a:t>
            </a:r>
            <a:endParaRPr lang="de-DE" dirty="0">
              <a:latin typeface="Georgia"/>
              <a:cs typeface="Georgia"/>
            </a:endParaRPr>
          </a:p>
        </p:txBody>
      </p:sp>
      <p:sp>
        <p:nvSpPr>
          <p:cNvPr id="53" name="Abgerundetes Rechteck 6"/>
          <p:cNvSpPr/>
          <p:nvPr/>
        </p:nvSpPr>
        <p:spPr>
          <a:xfrm>
            <a:off x="6578314" y="277408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Integration Test</a:t>
            </a:r>
            <a:endParaRPr lang="de-DE" dirty="0">
              <a:latin typeface="Georgia"/>
              <a:cs typeface="Georgia"/>
            </a:endParaRPr>
          </a:p>
        </p:txBody>
      </p:sp>
      <p:sp>
        <p:nvSpPr>
          <p:cNvPr id="55" name="Abgerundetes Rechteck 8"/>
          <p:cNvSpPr/>
          <p:nvPr/>
        </p:nvSpPr>
        <p:spPr>
          <a:xfrm>
            <a:off x="6074258" y="391709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Module Test</a:t>
            </a:r>
            <a:endParaRPr lang="de-DE" dirty="0">
              <a:latin typeface="Georgia"/>
              <a:cs typeface="Georgia"/>
            </a:endParaRPr>
          </a:p>
        </p:txBody>
      </p:sp>
      <p:sp>
        <p:nvSpPr>
          <p:cNvPr id="56" name="Pfeil nach unten 36"/>
          <p:cNvSpPr/>
          <p:nvPr/>
        </p:nvSpPr>
        <p:spPr>
          <a:xfrm rot="10800000">
            <a:off x="7301244" y="248833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7" name="Pfeil nach unten 37"/>
          <p:cNvSpPr/>
          <p:nvPr/>
        </p:nvSpPr>
        <p:spPr>
          <a:xfrm rot="10800000">
            <a:off x="6645762" y="363134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 name="Title 2"/>
          <p:cNvSpPr>
            <a:spLocks noGrp="1"/>
          </p:cNvSpPr>
          <p:nvPr>
            <p:ph type="title"/>
          </p:nvPr>
        </p:nvSpPr>
        <p:spPr/>
        <p:txBody>
          <a:bodyPr/>
          <a:lstStyle/>
          <a:p>
            <a:r>
              <a:rPr lang="en-US" dirty="0" smtClean="0"/>
              <a:t>V-Model</a:t>
            </a:r>
            <a:endParaRPr lang="en-US" dirty="0"/>
          </a:p>
        </p:txBody>
      </p:sp>
      <p:cxnSp>
        <p:nvCxnSpPr>
          <p:cNvPr id="4" name="Straight Arrow Connector 3"/>
          <p:cNvCxnSpPr>
            <a:stCxn id="6" idx="3"/>
            <a:endCxn id="51" idx="1"/>
          </p:cNvCxnSpPr>
          <p:nvPr/>
        </p:nvCxnSpPr>
        <p:spPr>
          <a:xfrm>
            <a:off x="2326072" y="2093147"/>
            <a:ext cx="4759148"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7" idx="3"/>
            <a:endCxn id="53" idx="1"/>
          </p:cNvCxnSpPr>
          <p:nvPr/>
        </p:nvCxnSpPr>
        <p:spPr>
          <a:xfrm>
            <a:off x="2683262" y="3236155"/>
            <a:ext cx="3895052"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9" idx="3"/>
            <a:endCxn id="55" idx="1"/>
          </p:cNvCxnSpPr>
          <p:nvPr/>
        </p:nvCxnSpPr>
        <p:spPr>
          <a:xfrm>
            <a:off x="3040452" y="4379163"/>
            <a:ext cx="3033806"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4067944" y="1700808"/>
            <a:ext cx="1135384" cy="369332"/>
          </a:xfrm>
          <a:prstGeom prst="rect">
            <a:avLst/>
          </a:prstGeom>
          <a:noFill/>
        </p:spPr>
        <p:txBody>
          <a:bodyPr wrap="none" rtlCol="0">
            <a:spAutoFit/>
          </a:bodyPr>
          <a:lstStyle/>
          <a:p>
            <a:r>
              <a:rPr lang="en-US" dirty="0" smtClean="0"/>
              <a:t>Test cases</a:t>
            </a:r>
            <a:endParaRPr lang="en-US" dirty="0"/>
          </a:p>
        </p:txBody>
      </p:sp>
      <p:sp>
        <p:nvSpPr>
          <p:cNvPr id="25" name="TextBox 24"/>
          <p:cNvSpPr txBox="1"/>
          <p:nvPr/>
        </p:nvSpPr>
        <p:spPr>
          <a:xfrm>
            <a:off x="4067944" y="2852936"/>
            <a:ext cx="1135384" cy="369332"/>
          </a:xfrm>
          <a:prstGeom prst="rect">
            <a:avLst/>
          </a:prstGeom>
          <a:noFill/>
        </p:spPr>
        <p:txBody>
          <a:bodyPr wrap="none" rtlCol="0">
            <a:spAutoFit/>
          </a:bodyPr>
          <a:lstStyle/>
          <a:p>
            <a:r>
              <a:rPr lang="en-US" dirty="0" smtClean="0"/>
              <a:t>Test cases</a:t>
            </a:r>
            <a:endParaRPr lang="en-US" dirty="0"/>
          </a:p>
        </p:txBody>
      </p:sp>
      <p:sp>
        <p:nvSpPr>
          <p:cNvPr id="26" name="TextBox 25"/>
          <p:cNvSpPr txBox="1"/>
          <p:nvPr/>
        </p:nvSpPr>
        <p:spPr>
          <a:xfrm>
            <a:off x="4067944" y="4005064"/>
            <a:ext cx="1135384" cy="369332"/>
          </a:xfrm>
          <a:prstGeom prst="rect">
            <a:avLst/>
          </a:prstGeom>
          <a:noFill/>
        </p:spPr>
        <p:txBody>
          <a:bodyPr wrap="none" rtlCol="0">
            <a:spAutoFit/>
          </a:bodyPr>
          <a:lstStyle/>
          <a:p>
            <a:r>
              <a:rPr lang="en-US" dirty="0" smtClean="0"/>
              <a:t>Test cases</a:t>
            </a:r>
            <a:endParaRPr lang="en-US" dirty="0"/>
          </a:p>
        </p:txBody>
      </p:sp>
      <p:sp>
        <p:nvSpPr>
          <p:cNvPr id="24"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615262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V-Model</a:t>
            </a:r>
            <a:endParaRPr lang="en-US" noProof="0" dirty="0"/>
          </a:p>
        </p:txBody>
      </p:sp>
      <p:sp>
        <p:nvSpPr>
          <p:cNvPr id="8" name="Inhaltsplatzhalter 7"/>
          <p:cNvSpPr>
            <a:spLocks noGrp="1"/>
          </p:cNvSpPr>
          <p:nvPr>
            <p:ph idx="1"/>
          </p:nvPr>
        </p:nvSpPr>
        <p:spPr/>
        <p:txBody>
          <a:bodyPr>
            <a:normAutofit/>
          </a:bodyPr>
          <a:lstStyle/>
          <a:p>
            <a:r>
              <a:rPr lang="en-US" noProof="0" dirty="0" smtClean="0"/>
              <a:t>Applicability</a:t>
            </a:r>
          </a:p>
          <a:p>
            <a:pPr lvl="1"/>
            <a:r>
              <a:rPr lang="en-US" dirty="0" smtClean="0"/>
              <a:t>Automotive industry</a:t>
            </a:r>
          </a:p>
          <a:p>
            <a:pPr lvl="1"/>
            <a:r>
              <a:rPr lang="en-US" dirty="0" smtClean="0"/>
              <a:t>Governmental projects</a:t>
            </a:r>
          </a:p>
          <a:p>
            <a:pPr lvl="1"/>
            <a:r>
              <a:rPr lang="en-US" dirty="0" smtClean="0"/>
              <a:t>Hierarchical development projects with subcontractors</a:t>
            </a:r>
          </a:p>
          <a:p>
            <a:pPr lvl="1"/>
            <a:r>
              <a:rPr lang="en-US" dirty="0" smtClean="0"/>
              <a:t>Large </a:t>
            </a:r>
            <a:r>
              <a:rPr lang="en-US" dirty="0"/>
              <a:t>engineering </a:t>
            </a:r>
            <a:r>
              <a:rPr lang="en-US" dirty="0" smtClean="0"/>
              <a:t>projects which are spread </a:t>
            </a:r>
            <a:r>
              <a:rPr lang="en-US" dirty="0"/>
              <a:t>over several development sites</a:t>
            </a:r>
          </a:p>
          <a:p>
            <a:pPr marL="0" indent="0">
              <a:buNone/>
            </a:pPr>
            <a:endParaRPr lang="en-US" dirty="0"/>
          </a:p>
          <a:p>
            <a:r>
              <a:rPr lang="en-US" dirty="0" smtClean="0"/>
              <a:t>Restrictions</a:t>
            </a:r>
          </a:p>
          <a:p>
            <a:pPr lvl="1"/>
            <a:r>
              <a:rPr lang="en-US" dirty="0" smtClean="0"/>
              <a:t>Change </a:t>
            </a:r>
            <a:r>
              <a:rPr lang="en-US" dirty="0"/>
              <a:t>requests </a:t>
            </a:r>
            <a:r>
              <a:rPr lang="en-US" dirty="0" smtClean="0"/>
              <a:t>due to modified requirements could </a:t>
            </a:r>
            <a:r>
              <a:rPr lang="en-US" dirty="0"/>
              <a:t>not be adapted </a:t>
            </a:r>
            <a:r>
              <a:rPr lang="en-US" dirty="0" smtClean="0"/>
              <a:t>easily</a:t>
            </a:r>
          </a:p>
          <a:p>
            <a:pPr lvl="1"/>
            <a:r>
              <a:rPr lang="en-US" dirty="0" smtClean="0"/>
              <a:t>Sequential development</a:t>
            </a:r>
          </a:p>
          <a:p>
            <a:pPr lvl="1"/>
            <a:r>
              <a:rPr lang="en-US" dirty="0" err="1" smtClean="0"/>
              <a:t>Tayloring</a:t>
            </a:r>
            <a:r>
              <a:rPr lang="en-US" dirty="0" smtClean="0"/>
              <a:t> only possible with V-Model XT</a:t>
            </a:r>
            <a:endParaRPr lang="en-US" dirty="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70926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p:txBody>
          <a:bodyPr lIns="75749" tIns="37874" rIns="75749" bIns="37874" anchor="t"/>
          <a:lstStyle/>
          <a:p>
            <a:pPr algn="r" eaLnBrk="1" hangingPunct="1"/>
            <a:r>
              <a:rPr lang="de-DE" dirty="0" smtClean="0"/>
              <a:t>Field </a:t>
            </a:r>
            <a:r>
              <a:rPr lang="de-DE" dirty="0" err="1" smtClean="0"/>
              <a:t>of</a:t>
            </a:r>
            <a:r>
              <a:rPr lang="de-DE" dirty="0" smtClean="0"/>
              <a:t> Tension</a:t>
            </a:r>
            <a:endParaRPr lang="de-DE" dirty="0"/>
          </a:p>
        </p:txBody>
      </p:sp>
      <p:sp>
        <p:nvSpPr>
          <p:cNvPr id="66562" name="AutoShape 2"/>
          <p:cNvSpPr>
            <a:spLocks noChangeArrowheads="1"/>
          </p:cNvSpPr>
          <p:nvPr/>
        </p:nvSpPr>
        <p:spPr bwMode="auto">
          <a:xfrm>
            <a:off x="4932363" y="2416175"/>
            <a:ext cx="3995737" cy="3173413"/>
          </a:xfrm>
          <a:prstGeom prst="roundRect">
            <a:avLst>
              <a:gd name="adj" fmla="val 16667"/>
            </a:avLst>
          </a:prstGeom>
          <a:solidFill>
            <a:srgbClr val="F1FA9C"/>
          </a:solidFill>
          <a:ln w="6350">
            <a:noFill/>
            <a:round/>
            <a:headEnd/>
            <a:tailEnd/>
          </a:ln>
        </p:spPr>
        <p:txBody>
          <a:bodyPr wrap="none" anchor="ctr"/>
          <a:lstStyle/>
          <a:p>
            <a:endParaRPr lang="de-DE"/>
          </a:p>
        </p:txBody>
      </p:sp>
      <p:sp>
        <p:nvSpPr>
          <p:cNvPr id="21512" name="Text Box 4"/>
          <p:cNvSpPr txBox="1">
            <a:spLocks noChangeArrowheads="1"/>
          </p:cNvSpPr>
          <p:nvPr/>
        </p:nvSpPr>
        <p:spPr bwMode="auto">
          <a:xfrm>
            <a:off x="3473395" y="1650211"/>
            <a:ext cx="1987662"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de-DE" sz="1500" i="1" dirty="0" err="1" smtClean="0">
                <a:solidFill>
                  <a:schemeClr val="tx1"/>
                </a:solidFill>
                <a:latin typeface="+mn-lt"/>
              </a:rPr>
              <a:t>Mature</a:t>
            </a:r>
            <a:r>
              <a:rPr lang="de-DE" sz="1500" i="1" dirty="0" smtClean="0">
                <a:solidFill>
                  <a:schemeClr val="tx1"/>
                </a:solidFill>
                <a:latin typeface="+mn-lt"/>
              </a:rPr>
              <a:t> </a:t>
            </a:r>
            <a:r>
              <a:rPr lang="de-DE" sz="1500" i="1" dirty="0" err="1" smtClean="0">
                <a:solidFill>
                  <a:schemeClr val="tx1"/>
                </a:solidFill>
                <a:latin typeface="+mn-lt"/>
              </a:rPr>
              <a:t>processes</a:t>
            </a:r>
            <a:endParaRPr lang="de-DE" sz="1500" i="1" dirty="0">
              <a:solidFill>
                <a:schemeClr val="tx1"/>
              </a:solidFill>
              <a:latin typeface="+mn-lt"/>
            </a:endParaRPr>
          </a:p>
          <a:p>
            <a:pPr algn="ctr" defTabSz="757238" eaLnBrk="0" hangingPunct="0"/>
            <a:r>
              <a:rPr lang="de-DE" sz="1500" i="1" dirty="0" err="1" smtClean="0"/>
              <a:t>Disciplined</a:t>
            </a:r>
            <a:r>
              <a:rPr lang="de-DE" sz="1500" i="1" dirty="0" smtClean="0"/>
              <a:t> </a:t>
            </a:r>
            <a:r>
              <a:rPr lang="de-DE" sz="1500" i="1" dirty="0" err="1" smtClean="0"/>
              <a:t>approach</a:t>
            </a:r>
            <a:endParaRPr lang="de-DE" sz="1500" i="1" dirty="0">
              <a:solidFill>
                <a:schemeClr val="tx1"/>
              </a:solidFill>
              <a:latin typeface="+mn-lt"/>
            </a:endParaRPr>
          </a:p>
        </p:txBody>
      </p:sp>
      <p:sp>
        <p:nvSpPr>
          <p:cNvPr id="21513" name="Text Box 5"/>
          <p:cNvSpPr txBox="1">
            <a:spLocks noChangeArrowheads="1"/>
          </p:cNvSpPr>
          <p:nvPr/>
        </p:nvSpPr>
        <p:spPr bwMode="auto">
          <a:xfrm>
            <a:off x="5969117" y="5025236"/>
            <a:ext cx="1912709"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de-DE" sz="1500" i="1" dirty="0" err="1" smtClean="0">
                <a:solidFill>
                  <a:schemeClr val="tx1"/>
                </a:solidFill>
                <a:latin typeface="+mn-lt"/>
              </a:rPr>
              <a:t>Good</a:t>
            </a:r>
            <a:r>
              <a:rPr lang="de-DE" sz="1500" i="1" dirty="0" smtClean="0">
                <a:solidFill>
                  <a:schemeClr val="tx1"/>
                </a:solidFill>
                <a:latin typeface="+mn-lt"/>
              </a:rPr>
              <a:t> </a:t>
            </a:r>
            <a:r>
              <a:rPr lang="de-DE" sz="1500" i="1" dirty="0" err="1" smtClean="0">
                <a:solidFill>
                  <a:schemeClr val="tx1"/>
                </a:solidFill>
                <a:latin typeface="+mn-lt"/>
              </a:rPr>
              <a:t>ability</a:t>
            </a:r>
            <a:r>
              <a:rPr lang="de-DE" sz="1500" i="1" dirty="0" smtClean="0">
                <a:solidFill>
                  <a:schemeClr val="tx1"/>
                </a:solidFill>
                <a:latin typeface="+mn-lt"/>
              </a:rPr>
              <a:t> </a:t>
            </a:r>
            <a:r>
              <a:rPr lang="de-DE" sz="1500" i="1" dirty="0" err="1" smtClean="0">
                <a:solidFill>
                  <a:schemeClr val="tx1"/>
                </a:solidFill>
                <a:latin typeface="+mn-lt"/>
              </a:rPr>
              <a:t>to</a:t>
            </a:r>
            <a:r>
              <a:rPr lang="de-DE" sz="1500" i="1" dirty="0" smtClean="0">
                <a:solidFill>
                  <a:schemeClr val="tx1"/>
                </a:solidFill>
                <a:latin typeface="+mn-lt"/>
              </a:rPr>
              <a:t> </a:t>
            </a:r>
            <a:r>
              <a:rPr lang="de-DE" sz="1500" i="1" dirty="0" err="1" smtClean="0">
                <a:solidFill>
                  <a:schemeClr val="tx1"/>
                </a:solidFill>
                <a:latin typeface="+mn-lt"/>
              </a:rPr>
              <a:t>react</a:t>
            </a:r>
            <a:endParaRPr lang="de-DE" sz="1500" i="1" dirty="0">
              <a:solidFill>
                <a:schemeClr val="tx1"/>
              </a:solidFill>
              <a:latin typeface="+mn-lt"/>
            </a:endParaRPr>
          </a:p>
          <a:p>
            <a:pPr algn="ctr" defTabSz="757238" eaLnBrk="0" hangingPunct="0"/>
            <a:r>
              <a:rPr lang="de-DE" sz="1500" i="1" dirty="0" smtClean="0">
                <a:solidFill>
                  <a:schemeClr val="tx1"/>
                </a:solidFill>
                <a:latin typeface="+mn-lt"/>
              </a:rPr>
              <a:t>Quick </a:t>
            </a:r>
            <a:r>
              <a:rPr lang="de-DE" sz="1500" i="1" dirty="0" err="1" smtClean="0">
                <a:solidFill>
                  <a:schemeClr val="tx1"/>
                </a:solidFill>
                <a:latin typeface="+mn-lt"/>
              </a:rPr>
              <a:t>and</a:t>
            </a:r>
            <a:r>
              <a:rPr lang="de-DE" sz="1500" i="1" dirty="0" smtClean="0">
                <a:solidFill>
                  <a:schemeClr val="tx1"/>
                </a:solidFill>
                <a:latin typeface="+mn-lt"/>
              </a:rPr>
              <a:t> flexible</a:t>
            </a:r>
            <a:endParaRPr lang="de-DE" sz="1500" i="1" dirty="0">
              <a:solidFill>
                <a:schemeClr val="tx1"/>
              </a:solidFill>
              <a:latin typeface="+mn-lt"/>
            </a:endParaRPr>
          </a:p>
        </p:txBody>
      </p:sp>
      <p:sp>
        <p:nvSpPr>
          <p:cNvPr id="21514" name="Text Box 6"/>
          <p:cNvSpPr txBox="1">
            <a:spLocks noChangeArrowheads="1"/>
          </p:cNvSpPr>
          <p:nvPr/>
        </p:nvSpPr>
        <p:spPr bwMode="auto">
          <a:xfrm>
            <a:off x="582401" y="5101114"/>
            <a:ext cx="2461049"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de-DE" sz="1500" i="1" dirty="0" err="1" smtClean="0">
                <a:solidFill>
                  <a:schemeClr val="tx1"/>
                </a:solidFill>
                <a:latin typeface="+mn-lt"/>
              </a:rPr>
              <a:t>Suitability</a:t>
            </a:r>
            <a:r>
              <a:rPr lang="de-DE" sz="1500" i="1" dirty="0" smtClean="0">
                <a:solidFill>
                  <a:schemeClr val="tx1"/>
                </a:solidFill>
                <a:latin typeface="+mn-lt"/>
              </a:rPr>
              <a:t> </a:t>
            </a:r>
            <a:r>
              <a:rPr lang="de-DE" sz="1500" i="1" dirty="0" err="1" smtClean="0">
                <a:solidFill>
                  <a:schemeClr val="tx1"/>
                </a:solidFill>
                <a:latin typeface="+mn-lt"/>
              </a:rPr>
              <a:t>of</a:t>
            </a:r>
            <a:r>
              <a:rPr lang="de-DE" sz="1500" i="1" dirty="0" smtClean="0">
                <a:solidFill>
                  <a:schemeClr val="tx1"/>
                </a:solidFill>
                <a:latin typeface="+mn-lt"/>
              </a:rPr>
              <a:t> </a:t>
            </a:r>
            <a:r>
              <a:rPr lang="de-DE" sz="1500" i="1" dirty="0" err="1" smtClean="0">
                <a:solidFill>
                  <a:schemeClr val="tx1"/>
                </a:solidFill>
                <a:latin typeface="+mn-lt"/>
              </a:rPr>
              <a:t>means</a:t>
            </a:r>
            <a:endParaRPr lang="de-DE" sz="1500" i="1" dirty="0">
              <a:solidFill>
                <a:schemeClr val="tx1"/>
              </a:solidFill>
              <a:latin typeface="+mn-lt"/>
            </a:endParaRPr>
          </a:p>
          <a:p>
            <a:pPr algn="ctr" defTabSz="757238" eaLnBrk="0" hangingPunct="0"/>
            <a:r>
              <a:rPr lang="de-DE" sz="1500" i="1" dirty="0">
                <a:solidFill>
                  <a:schemeClr val="tx1"/>
                </a:solidFill>
                <a:latin typeface="+mn-lt"/>
              </a:rPr>
              <a:t>(</a:t>
            </a:r>
            <a:r>
              <a:rPr lang="de-DE" sz="1500" i="1" dirty="0" err="1" smtClean="0">
                <a:solidFill>
                  <a:schemeClr val="tx1"/>
                </a:solidFill>
                <a:latin typeface="+mn-lt"/>
              </a:rPr>
              <a:t>Checklists</a:t>
            </a:r>
            <a:r>
              <a:rPr lang="de-DE" sz="1500" i="1" dirty="0" smtClean="0">
                <a:solidFill>
                  <a:schemeClr val="tx1"/>
                </a:solidFill>
                <a:latin typeface="+mn-lt"/>
              </a:rPr>
              <a:t>, </a:t>
            </a:r>
            <a:r>
              <a:rPr lang="de-DE" sz="1500" i="1" dirty="0">
                <a:solidFill>
                  <a:schemeClr val="tx1"/>
                </a:solidFill>
                <a:latin typeface="+mn-lt"/>
              </a:rPr>
              <a:t>Templates, </a:t>
            </a:r>
            <a:r>
              <a:rPr lang="de-DE" sz="1500" i="1" dirty="0" smtClean="0">
                <a:solidFill>
                  <a:schemeClr val="tx1"/>
                </a:solidFill>
                <a:latin typeface="+mn-lt"/>
              </a:rPr>
              <a:t>...)</a:t>
            </a:r>
            <a:r>
              <a:rPr lang="de-DE" sz="1500" i="1" dirty="0">
                <a:solidFill>
                  <a:schemeClr val="tx1"/>
                </a:solidFill>
                <a:latin typeface="+mn-lt"/>
              </a:rPr>
              <a:t/>
            </a:r>
            <a:br>
              <a:rPr lang="de-DE" sz="1500" i="1" dirty="0">
                <a:solidFill>
                  <a:schemeClr val="tx1"/>
                </a:solidFill>
                <a:latin typeface="+mn-lt"/>
              </a:rPr>
            </a:br>
            <a:r>
              <a:rPr lang="de-DE" sz="1500" i="1" dirty="0" err="1" smtClean="0">
                <a:solidFill>
                  <a:schemeClr val="tx1"/>
                </a:solidFill>
                <a:latin typeface="+mn-lt"/>
              </a:rPr>
              <a:t>low</a:t>
            </a:r>
            <a:r>
              <a:rPr lang="de-DE" sz="1500" i="1" dirty="0" smtClean="0">
                <a:solidFill>
                  <a:schemeClr val="tx1"/>
                </a:solidFill>
                <a:latin typeface="+mn-lt"/>
              </a:rPr>
              <a:t> </a:t>
            </a:r>
            <a:r>
              <a:rPr lang="de-DE" sz="1500" i="1" dirty="0" err="1" smtClean="0">
                <a:solidFill>
                  <a:schemeClr val="tx1"/>
                </a:solidFill>
                <a:latin typeface="+mn-lt"/>
              </a:rPr>
              <a:t>overhead</a:t>
            </a:r>
            <a:endParaRPr lang="de-DE" sz="1500" i="1" dirty="0">
              <a:solidFill>
                <a:schemeClr val="tx1"/>
              </a:solidFill>
              <a:latin typeface="+mn-lt"/>
            </a:endParaRPr>
          </a:p>
        </p:txBody>
      </p:sp>
      <p:sp>
        <p:nvSpPr>
          <p:cNvPr id="21515" name="Line 8"/>
          <p:cNvSpPr>
            <a:spLocks noChangeShapeType="1"/>
          </p:cNvSpPr>
          <p:nvPr/>
        </p:nvSpPr>
        <p:spPr bwMode="auto">
          <a:xfrm flipV="1">
            <a:off x="4687888" y="2324100"/>
            <a:ext cx="0" cy="1420813"/>
          </a:xfrm>
          <a:prstGeom prst="line">
            <a:avLst/>
          </a:prstGeom>
          <a:noFill/>
          <a:ln w="6350">
            <a:solidFill>
              <a:schemeClr val="tx1"/>
            </a:solidFill>
            <a:round/>
            <a:headEnd/>
            <a:tailEnd type="triangle" w="med" len="med"/>
          </a:ln>
        </p:spPr>
        <p:txBody>
          <a:bodyPr wrap="none" anchor="ctr"/>
          <a:lstStyle/>
          <a:p>
            <a:endParaRPr lang="de-DE"/>
          </a:p>
        </p:txBody>
      </p:sp>
      <p:sp>
        <p:nvSpPr>
          <p:cNvPr id="66571" name="Line 11"/>
          <p:cNvSpPr>
            <a:spLocks noChangeShapeType="1"/>
          </p:cNvSpPr>
          <p:nvPr/>
        </p:nvSpPr>
        <p:spPr bwMode="auto">
          <a:xfrm flipV="1">
            <a:off x="4687888" y="2811463"/>
            <a:ext cx="0" cy="971550"/>
          </a:xfrm>
          <a:prstGeom prst="line">
            <a:avLst/>
          </a:prstGeom>
          <a:noFill/>
          <a:ln w="76200">
            <a:solidFill>
              <a:srgbClr val="2359A6"/>
            </a:solidFill>
            <a:round/>
            <a:headEnd/>
            <a:tailEnd type="triangle" w="med" len="med"/>
          </a:ln>
        </p:spPr>
        <p:txBody>
          <a:bodyPr wrap="none" anchor="ctr"/>
          <a:lstStyle/>
          <a:p>
            <a:endParaRPr lang="de-DE"/>
          </a:p>
        </p:txBody>
      </p:sp>
      <p:sp>
        <p:nvSpPr>
          <p:cNvPr id="21517" name="Line 9"/>
          <p:cNvSpPr>
            <a:spLocks noChangeShapeType="1"/>
          </p:cNvSpPr>
          <p:nvPr/>
        </p:nvSpPr>
        <p:spPr bwMode="auto">
          <a:xfrm>
            <a:off x="4760913" y="3908425"/>
            <a:ext cx="1362075" cy="865188"/>
          </a:xfrm>
          <a:prstGeom prst="line">
            <a:avLst/>
          </a:prstGeom>
          <a:noFill/>
          <a:ln w="6350">
            <a:solidFill>
              <a:schemeClr val="tx1"/>
            </a:solidFill>
            <a:round/>
            <a:headEnd/>
            <a:tailEnd type="triangle" w="med" len="med"/>
          </a:ln>
        </p:spPr>
        <p:txBody>
          <a:bodyPr wrap="none" anchor="ctr"/>
          <a:lstStyle/>
          <a:p>
            <a:endParaRPr lang="de-DE"/>
          </a:p>
        </p:txBody>
      </p:sp>
      <p:sp>
        <p:nvSpPr>
          <p:cNvPr id="21518" name="Line 10"/>
          <p:cNvSpPr>
            <a:spLocks noChangeShapeType="1"/>
          </p:cNvSpPr>
          <p:nvPr/>
        </p:nvSpPr>
        <p:spPr bwMode="auto">
          <a:xfrm flipH="1">
            <a:off x="3592513" y="3914775"/>
            <a:ext cx="1020762" cy="1122363"/>
          </a:xfrm>
          <a:prstGeom prst="line">
            <a:avLst/>
          </a:prstGeom>
          <a:noFill/>
          <a:ln w="6350">
            <a:solidFill>
              <a:schemeClr val="tx1"/>
            </a:solidFill>
            <a:round/>
            <a:headEnd/>
            <a:tailEnd type="triangle" w="med" len="med"/>
          </a:ln>
        </p:spPr>
        <p:txBody>
          <a:bodyPr wrap="none" anchor="ctr"/>
          <a:lstStyle/>
          <a:p>
            <a:endParaRPr lang="de-DE"/>
          </a:p>
        </p:txBody>
      </p:sp>
      <p:sp>
        <p:nvSpPr>
          <p:cNvPr id="66572" name="Line 12"/>
          <p:cNvSpPr>
            <a:spLocks noChangeShapeType="1"/>
          </p:cNvSpPr>
          <p:nvPr/>
        </p:nvSpPr>
        <p:spPr bwMode="auto">
          <a:xfrm>
            <a:off x="4762500" y="3911600"/>
            <a:ext cx="341313" cy="215900"/>
          </a:xfrm>
          <a:prstGeom prst="line">
            <a:avLst/>
          </a:prstGeom>
          <a:noFill/>
          <a:ln w="76200">
            <a:solidFill>
              <a:srgbClr val="FFCC66"/>
            </a:solidFill>
            <a:round/>
            <a:headEnd/>
            <a:tailEnd type="triangle" w="med" len="med"/>
          </a:ln>
        </p:spPr>
        <p:txBody>
          <a:bodyPr wrap="none" anchor="ctr"/>
          <a:lstStyle/>
          <a:p>
            <a:endParaRPr lang="de-DE"/>
          </a:p>
        </p:txBody>
      </p:sp>
      <p:sp>
        <p:nvSpPr>
          <p:cNvPr id="66573" name="Line 13"/>
          <p:cNvSpPr>
            <a:spLocks noChangeShapeType="1"/>
          </p:cNvSpPr>
          <p:nvPr/>
        </p:nvSpPr>
        <p:spPr bwMode="auto">
          <a:xfrm flipH="1">
            <a:off x="4137025" y="3916363"/>
            <a:ext cx="476250" cy="523875"/>
          </a:xfrm>
          <a:prstGeom prst="line">
            <a:avLst/>
          </a:prstGeom>
          <a:noFill/>
          <a:ln w="76200">
            <a:solidFill>
              <a:schemeClr val="accent1"/>
            </a:solidFill>
            <a:round/>
            <a:headEnd/>
            <a:tailEnd type="triangle" w="med" len="med"/>
          </a:ln>
        </p:spPr>
        <p:txBody>
          <a:bodyPr wrap="none" anchor="ctr"/>
          <a:lstStyle/>
          <a:p>
            <a:endParaRPr lang="de-DE"/>
          </a:p>
        </p:txBody>
      </p:sp>
      <p:sp>
        <p:nvSpPr>
          <p:cNvPr id="66574" name="Text Box 14"/>
          <p:cNvSpPr txBox="1">
            <a:spLocks noChangeArrowheads="1"/>
          </p:cNvSpPr>
          <p:nvPr/>
        </p:nvSpPr>
        <p:spPr bwMode="auto">
          <a:xfrm>
            <a:off x="274296" y="2678440"/>
            <a:ext cx="2835972" cy="307320"/>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de-DE" sz="1500" b="1" dirty="0" smtClean="0">
                <a:solidFill>
                  <a:schemeClr val="tx1"/>
                </a:solidFill>
                <a:latin typeface="+mn-lt"/>
              </a:rPr>
              <a:t>Different </a:t>
            </a:r>
            <a:r>
              <a:rPr lang="de-DE" sz="1500" b="1" dirty="0" err="1" smtClean="0">
                <a:solidFill>
                  <a:schemeClr val="tx1"/>
                </a:solidFill>
                <a:latin typeface="+mn-lt"/>
              </a:rPr>
              <a:t>needs</a:t>
            </a:r>
            <a:r>
              <a:rPr lang="de-DE" sz="1500" b="1" dirty="0" smtClean="0">
                <a:solidFill>
                  <a:schemeClr val="tx1"/>
                </a:solidFill>
                <a:latin typeface="+mn-lt"/>
              </a:rPr>
              <a:t> </a:t>
            </a:r>
            <a:r>
              <a:rPr lang="de-DE" sz="1500" b="1" dirty="0" err="1" smtClean="0">
                <a:solidFill>
                  <a:schemeClr val="tx1"/>
                </a:solidFill>
                <a:latin typeface="+mn-lt"/>
              </a:rPr>
              <a:t>and</a:t>
            </a:r>
            <a:r>
              <a:rPr lang="de-DE" sz="1500" b="1" dirty="0" smtClean="0">
                <a:solidFill>
                  <a:schemeClr val="tx1"/>
                </a:solidFill>
                <a:latin typeface="+mn-lt"/>
              </a:rPr>
              <a:t> </a:t>
            </a:r>
            <a:r>
              <a:rPr lang="de-DE" sz="1500" b="1" dirty="0" err="1" smtClean="0">
                <a:solidFill>
                  <a:schemeClr val="tx1"/>
                </a:solidFill>
                <a:latin typeface="+mn-lt"/>
              </a:rPr>
              <a:t>priorities</a:t>
            </a:r>
            <a:endParaRPr lang="de-DE" sz="1500" b="1" dirty="0">
              <a:solidFill>
                <a:schemeClr val="tx1"/>
              </a:solidFill>
              <a:latin typeface="+mn-lt"/>
            </a:endParaRPr>
          </a:p>
        </p:txBody>
      </p:sp>
      <p:sp>
        <p:nvSpPr>
          <p:cNvPr id="66575" name="Text Box 15"/>
          <p:cNvSpPr txBox="1">
            <a:spLocks noChangeArrowheads="1"/>
          </p:cNvSpPr>
          <p:nvPr/>
        </p:nvSpPr>
        <p:spPr bwMode="auto">
          <a:xfrm>
            <a:off x="3484375" y="5657533"/>
            <a:ext cx="2280025"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de-DE" sz="1500" b="1" dirty="0" err="1" smtClean="0">
                <a:solidFill>
                  <a:schemeClr val="tx1"/>
                </a:solidFill>
                <a:latin typeface="+mn-lt"/>
              </a:rPr>
              <a:t>Where</a:t>
            </a:r>
            <a:r>
              <a:rPr lang="de-DE" sz="1500" b="1" dirty="0" smtClean="0">
                <a:solidFill>
                  <a:schemeClr val="tx1"/>
                </a:solidFill>
                <a:latin typeface="+mn-lt"/>
              </a:rPr>
              <a:t> </a:t>
            </a:r>
            <a:r>
              <a:rPr lang="de-DE" sz="1500" b="1" dirty="0" err="1" smtClean="0">
                <a:solidFill>
                  <a:schemeClr val="tx1"/>
                </a:solidFill>
                <a:latin typeface="+mn-lt"/>
              </a:rPr>
              <a:t>is</a:t>
            </a:r>
            <a:r>
              <a:rPr lang="de-DE" sz="1500" b="1" dirty="0" smtClean="0">
                <a:solidFill>
                  <a:schemeClr val="tx1"/>
                </a:solidFill>
                <a:latin typeface="+mn-lt"/>
              </a:rPr>
              <a:t> </a:t>
            </a:r>
            <a:r>
              <a:rPr lang="de-DE" sz="1500" b="1" dirty="0" err="1" smtClean="0">
                <a:solidFill>
                  <a:schemeClr val="tx1"/>
                </a:solidFill>
                <a:latin typeface="+mn-lt"/>
              </a:rPr>
              <a:t>the</a:t>
            </a:r>
            <a:r>
              <a:rPr lang="de-DE" sz="1500" b="1" dirty="0" smtClean="0">
                <a:solidFill>
                  <a:schemeClr val="tx1"/>
                </a:solidFill>
                <a:latin typeface="+mn-lt"/>
              </a:rPr>
              <a:t> </a:t>
            </a:r>
            <a:r>
              <a:rPr lang="de-DE" sz="1500" b="1" dirty="0" err="1" smtClean="0">
                <a:solidFill>
                  <a:schemeClr val="tx1"/>
                </a:solidFill>
                <a:latin typeface="+mn-lt"/>
              </a:rPr>
              <a:t>biggest</a:t>
            </a:r>
            <a:r>
              <a:rPr lang="de-DE" sz="1500" b="1" dirty="0" smtClean="0">
                <a:solidFill>
                  <a:schemeClr val="tx1"/>
                </a:solidFill>
                <a:latin typeface="+mn-lt"/>
              </a:rPr>
              <a:t> </a:t>
            </a:r>
            <a:r>
              <a:rPr lang="de-DE" sz="1500" b="1" dirty="0"/>
              <a:t/>
            </a:r>
            <a:br>
              <a:rPr lang="de-DE" sz="1500" b="1" dirty="0"/>
            </a:br>
            <a:r>
              <a:rPr lang="de-DE" sz="1500" b="1" dirty="0" err="1" smtClean="0"/>
              <a:t>u</a:t>
            </a:r>
            <a:r>
              <a:rPr lang="de-DE" sz="1500" b="1" dirty="0" err="1" smtClean="0">
                <a:solidFill>
                  <a:schemeClr val="tx1"/>
                </a:solidFill>
                <a:latin typeface="+mn-lt"/>
              </a:rPr>
              <a:t>tility</a:t>
            </a:r>
            <a:r>
              <a:rPr lang="de-DE" sz="1500" b="1" dirty="0" smtClean="0">
                <a:solidFill>
                  <a:schemeClr val="tx1"/>
                </a:solidFill>
                <a:latin typeface="+mn-lt"/>
              </a:rPr>
              <a:t> </a:t>
            </a:r>
            <a:r>
              <a:rPr lang="de-DE" sz="1500" b="1" dirty="0"/>
              <a:t/>
            </a:r>
            <a:br>
              <a:rPr lang="de-DE" sz="1500" b="1" dirty="0"/>
            </a:br>
            <a:r>
              <a:rPr lang="de-DE" sz="1500" b="1" dirty="0" err="1" smtClean="0"/>
              <a:t>f</a:t>
            </a:r>
            <a:r>
              <a:rPr lang="de-DE" sz="1500" b="1" dirty="0" err="1" smtClean="0">
                <a:solidFill>
                  <a:schemeClr val="tx1"/>
                </a:solidFill>
                <a:latin typeface="+mn-lt"/>
              </a:rPr>
              <a:t>or</a:t>
            </a:r>
            <a:r>
              <a:rPr lang="de-DE" sz="1500" b="1" dirty="0" smtClean="0">
                <a:solidFill>
                  <a:schemeClr val="tx1"/>
                </a:solidFill>
                <a:latin typeface="+mn-lt"/>
              </a:rPr>
              <a:t> a </a:t>
            </a:r>
            <a:r>
              <a:rPr lang="de-DE" sz="1500" b="1" dirty="0" err="1" smtClean="0">
                <a:solidFill>
                  <a:schemeClr val="tx1"/>
                </a:solidFill>
                <a:latin typeface="+mn-lt"/>
              </a:rPr>
              <a:t>company</a:t>
            </a:r>
            <a:r>
              <a:rPr lang="de-DE" sz="1500" b="1" dirty="0" smtClean="0">
                <a:solidFill>
                  <a:schemeClr val="tx1"/>
                </a:solidFill>
                <a:latin typeface="+mn-lt"/>
              </a:rPr>
              <a:t>/</a:t>
            </a:r>
            <a:r>
              <a:rPr lang="de-DE" sz="1500" b="1" dirty="0" err="1" smtClean="0">
                <a:solidFill>
                  <a:schemeClr val="tx1"/>
                </a:solidFill>
                <a:latin typeface="+mn-lt"/>
              </a:rPr>
              <a:t>project</a:t>
            </a:r>
            <a:r>
              <a:rPr lang="de-DE" sz="1500" b="1" dirty="0" smtClean="0">
                <a:solidFill>
                  <a:schemeClr val="tx1"/>
                </a:solidFill>
                <a:latin typeface="+mn-lt"/>
              </a:rPr>
              <a:t>?</a:t>
            </a:r>
            <a:endParaRPr lang="de-DE" sz="1500" b="1" dirty="0">
              <a:solidFill>
                <a:schemeClr val="tx1"/>
              </a:solidFill>
              <a:latin typeface="+mn-lt"/>
            </a:endParaRPr>
          </a:p>
        </p:txBody>
      </p:sp>
      <p:sp>
        <p:nvSpPr>
          <p:cNvPr id="66576" name="Text Box 16"/>
          <p:cNvSpPr txBox="1">
            <a:spLocks noChangeArrowheads="1"/>
          </p:cNvSpPr>
          <p:nvPr/>
        </p:nvSpPr>
        <p:spPr bwMode="auto">
          <a:xfrm>
            <a:off x="5154663" y="2489999"/>
            <a:ext cx="3668626"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de-DE" sz="1500" b="1" dirty="0" err="1" smtClean="0">
                <a:solidFill>
                  <a:schemeClr val="tx1"/>
                </a:solidFill>
                <a:latin typeface="+mn-lt"/>
              </a:rPr>
              <a:t>Improvement</a:t>
            </a:r>
            <a:r>
              <a:rPr lang="de-DE" sz="1500" b="1" dirty="0" smtClean="0">
                <a:solidFill>
                  <a:schemeClr val="tx1"/>
                </a:solidFill>
                <a:latin typeface="+mn-lt"/>
              </a:rPr>
              <a:t> in </a:t>
            </a:r>
            <a:r>
              <a:rPr lang="de-DE" sz="1500" b="1" dirty="0" err="1" smtClean="0">
                <a:solidFill>
                  <a:schemeClr val="tx1"/>
                </a:solidFill>
                <a:latin typeface="+mn-lt"/>
              </a:rPr>
              <a:t>one</a:t>
            </a:r>
            <a:r>
              <a:rPr lang="de-DE" sz="1500" b="1" dirty="0" smtClean="0">
                <a:solidFill>
                  <a:schemeClr val="tx1"/>
                </a:solidFill>
                <a:latin typeface="+mn-lt"/>
              </a:rPr>
              <a:t> </a:t>
            </a:r>
            <a:r>
              <a:rPr lang="de-DE" sz="1500" b="1" dirty="0" err="1" smtClean="0">
                <a:solidFill>
                  <a:schemeClr val="tx1"/>
                </a:solidFill>
                <a:latin typeface="+mn-lt"/>
              </a:rPr>
              <a:t>area</a:t>
            </a:r>
            <a:r>
              <a:rPr lang="de-DE" sz="1500" b="1" dirty="0" smtClean="0">
                <a:solidFill>
                  <a:schemeClr val="tx1"/>
                </a:solidFill>
                <a:latin typeface="+mn-lt"/>
              </a:rPr>
              <a:t> </a:t>
            </a:r>
            <a:r>
              <a:rPr lang="de-DE" sz="1500" b="1" dirty="0"/>
              <a:t/>
            </a:r>
            <a:br>
              <a:rPr lang="de-DE" sz="1500" b="1" dirty="0"/>
            </a:br>
            <a:r>
              <a:rPr lang="de-DE" sz="1500" b="1" dirty="0" err="1" smtClean="0"/>
              <a:t>w</a:t>
            </a:r>
            <a:r>
              <a:rPr lang="de-DE" sz="1500" b="1" dirty="0" err="1" smtClean="0">
                <a:solidFill>
                  <a:schemeClr val="tx1"/>
                </a:solidFill>
                <a:latin typeface="+mn-lt"/>
              </a:rPr>
              <a:t>ithout</a:t>
            </a:r>
            <a:r>
              <a:rPr lang="de-DE" sz="1500" b="1" dirty="0" smtClean="0">
                <a:solidFill>
                  <a:schemeClr val="tx1"/>
                </a:solidFill>
                <a:latin typeface="+mn-lt"/>
              </a:rPr>
              <a:t> </a:t>
            </a:r>
            <a:r>
              <a:rPr lang="de-DE" sz="1500" b="1" dirty="0" err="1" smtClean="0">
                <a:solidFill>
                  <a:schemeClr val="tx1"/>
                </a:solidFill>
                <a:latin typeface="+mn-lt"/>
              </a:rPr>
              <a:t>too</a:t>
            </a:r>
            <a:r>
              <a:rPr lang="de-DE" sz="1500" b="1" dirty="0" smtClean="0">
                <a:solidFill>
                  <a:schemeClr val="tx1"/>
                </a:solidFill>
                <a:latin typeface="+mn-lt"/>
              </a:rPr>
              <a:t> </a:t>
            </a:r>
            <a:r>
              <a:rPr lang="de-DE" sz="1500" b="1" dirty="0" err="1" smtClean="0">
                <a:solidFill>
                  <a:schemeClr val="tx1"/>
                </a:solidFill>
                <a:latin typeface="+mn-lt"/>
              </a:rPr>
              <a:t>much</a:t>
            </a:r>
            <a:r>
              <a:rPr lang="de-DE" sz="1500" b="1" dirty="0" smtClean="0">
                <a:solidFill>
                  <a:schemeClr val="tx1"/>
                </a:solidFill>
                <a:latin typeface="+mn-lt"/>
              </a:rPr>
              <a:t> </a:t>
            </a:r>
            <a:r>
              <a:rPr lang="de-DE" sz="1500" b="1" dirty="0" err="1" smtClean="0">
                <a:solidFill>
                  <a:schemeClr val="tx1"/>
                </a:solidFill>
                <a:latin typeface="+mn-lt"/>
              </a:rPr>
              <a:t>detoriation</a:t>
            </a:r>
            <a:r>
              <a:rPr lang="de-DE" sz="1500" b="1" dirty="0" smtClean="0"/>
              <a:t> in </a:t>
            </a:r>
            <a:r>
              <a:rPr lang="de-DE" sz="1500" b="1" dirty="0" err="1" smtClean="0"/>
              <a:t>others</a:t>
            </a:r>
            <a:endParaRPr lang="de-DE" sz="1500" b="1" dirty="0">
              <a:solidFill>
                <a:schemeClr val="tx1"/>
              </a:solidFill>
              <a:latin typeface="+mn-lt"/>
            </a:endParaRPr>
          </a:p>
        </p:txBody>
      </p:sp>
      <p:graphicFrame>
        <p:nvGraphicFramePr>
          <p:cNvPr id="66577" name="Object 17"/>
          <p:cNvGraphicFramePr>
            <a:graphicFrameLocks noChangeAspect="1"/>
          </p:cNvGraphicFramePr>
          <p:nvPr/>
        </p:nvGraphicFramePr>
        <p:xfrm>
          <a:off x="1042988" y="1125538"/>
          <a:ext cx="1304925" cy="1371600"/>
        </p:xfrm>
        <a:graphic>
          <a:graphicData uri="http://schemas.openxmlformats.org/presentationml/2006/ole">
            <mc:AlternateContent xmlns:mc="http://schemas.openxmlformats.org/markup-compatibility/2006">
              <mc:Choice xmlns:v="urn:schemas-microsoft-com:vml" Requires="v">
                <p:oleObj spid="_x0000_s1056" name="Clip" r:id="rId4" imgW="2903040" imgH="3047760" progId="">
                  <p:embed/>
                </p:oleObj>
              </mc:Choice>
              <mc:Fallback>
                <p:oleObj name="Clip" r:id="rId4" imgW="2903040" imgH="30477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125538"/>
                        <a:ext cx="1304925"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78" name="Object 18"/>
          <p:cNvGraphicFramePr>
            <a:graphicFrameLocks noChangeAspect="1"/>
          </p:cNvGraphicFramePr>
          <p:nvPr/>
        </p:nvGraphicFramePr>
        <p:xfrm>
          <a:off x="6443663" y="3500438"/>
          <a:ext cx="996950" cy="1487487"/>
        </p:xfrm>
        <a:graphic>
          <a:graphicData uri="http://schemas.openxmlformats.org/presentationml/2006/ole">
            <mc:AlternateContent xmlns:mc="http://schemas.openxmlformats.org/markup-compatibility/2006">
              <mc:Choice xmlns:v="urn:schemas-microsoft-com:vml" Requires="v">
                <p:oleObj spid="_x0000_s1057" name="Clip" r:id="rId6" imgW="3153960" imgH="4708080" progId="">
                  <p:embed/>
                </p:oleObj>
              </mc:Choice>
              <mc:Fallback>
                <p:oleObj name="Clip" r:id="rId6" imgW="3153960" imgH="470808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3500438"/>
                        <a:ext cx="996950" cy="148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6579" name="Picture 19"/>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71550" y="4149725"/>
            <a:ext cx="1123950" cy="646113"/>
          </a:xfrm>
          <a:prstGeom prst="rect">
            <a:avLst/>
          </a:prstGeom>
          <a:noFill/>
          <a:ln w="6350">
            <a:noFill/>
            <a:miter lim="800000"/>
            <a:headEnd/>
            <a:tailEnd/>
          </a:ln>
        </p:spPr>
      </p:pic>
      <p:sp>
        <p:nvSpPr>
          <p:cNvPr id="21525" name="Oval 7"/>
          <p:cNvSpPr>
            <a:spLocks noChangeArrowheads="1"/>
          </p:cNvSpPr>
          <p:nvPr/>
        </p:nvSpPr>
        <p:spPr bwMode="auto">
          <a:xfrm>
            <a:off x="4586288" y="3744913"/>
            <a:ext cx="203200" cy="223837"/>
          </a:xfrm>
          <a:prstGeom prst="ellipse">
            <a:avLst/>
          </a:prstGeom>
          <a:solidFill>
            <a:schemeClr val="accent1"/>
          </a:solidFill>
          <a:ln w="6350">
            <a:solidFill>
              <a:schemeClr val="tx1"/>
            </a:solidFill>
            <a:round/>
            <a:headEnd/>
            <a:tailEnd/>
          </a:ln>
        </p:spPr>
        <p:txBody>
          <a:bodyPr wrap="none" anchor="ctr"/>
          <a:lstStyle/>
          <a:p>
            <a:endParaRPr lang="de-DE"/>
          </a:p>
        </p:txBody>
      </p:sp>
      <p:sp>
        <p:nvSpPr>
          <p:cNvPr id="22"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3"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760745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71"/>
                                        </p:tgtEl>
                                        <p:attrNameLst>
                                          <p:attrName>style.visibility</p:attrName>
                                        </p:attrNameLst>
                                      </p:cBhvr>
                                      <p:to>
                                        <p:strVal val="visible"/>
                                      </p:to>
                                    </p:set>
                                    <p:animEffect transition="in" filter="fade">
                                      <p:cBhvr>
                                        <p:cTn id="7" dur="500"/>
                                        <p:tgtEl>
                                          <p:spTgt spid="66571"/>
                                        </p:tgtEl>
                                      </p:cBhvr>
                                    </p:animEffect>
                                  </p:childTnLst>
                                </p:cTn>
                              </p:par>
                              <p:par>
                                <p:cTn id="8" presetID="10" presetClass="entr" presetSubtype="0" fill="hold" nodeType="withEffect">
                                  <p:stCondLst>
                                    <p:cond delay="0"/>
                                  </p:stCondLst>
                                  <p:childTnLst>
                                    <p:set>
                                      <p:cBhvr>
                                        <p:cTn id="9" dur="1" fill="hold">
                                          <p:stCondLst>
                                            <p:cond delay="0"/>
                                          </p:stCondLst>
                                        </p:cTn>
                                        <p:tgtEl>
                                          <p:spTgt spid="66577"/>
                                        </p:tgtEl>
                                        <p:attrNameLst>
                                          <p:attrName>style.visibility</p:attrName>
                                        </p:attrNameLst>
                                      </p:cBhvr>
                                      <p:to>
                                        <p:strVal val="visible"/>
                                      </p:to>
                                    </p:set>
                                    <p:animEffect transition="in" filter="fade">
                                      <p:cBhvr>
                                        <p:cTn id="10" dur="500"/>
                                        <p:tgtEl>
                                          <p:spTgt spid="665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573"/>
                                        </p:tgtEl>
                                        <p:attrNameLst>
                                          <p:attrName>style.visibility</p:attrName>
                                        </p:attrNameLst>
                                      </p:cBhvr>
                                      <p:to>
                                        <p:strVal val="visible"/>
                                      </p:to>
                                    </p:set>
                                    <p:animEffect transition="in" filter="fade">
                                      <p:cBhvr>
                                        <p:cTn id="15" dur="500"/>
                                        <p:tgtEl>
                                          <p:spTgt spid="66573"/>
                                        </p:tgtEl>
                                      </p:cBhvr>
                                    </p:animEffect>
                                  </p:childTnLst>
                                </p:cTn>
                              </p:par>
                              <p:par>
                                <p:cTn id="16" presetID="10" presetClass="entr" presetSubtype="0" fill="hold" nodeType="withEffect">
                                  <p:stCondLst>
                                    <p:cond delay="0"/>
                                  </p:stCondLst>
                                  <p:childTnLst>
                                    <p:set>
                                      <p:cBhvr>
                                        <p:cTn id="17" dur="1" fill="hold">
                                          <p:stCondLst>
                                            <p:cond delay="0"/>
                                          </p:stCondLst>
                                        </p:cTn>
                                        <p:tgtEl>
                                          <p:spTgt spid="66579"/>
                                        </p:tgtEl>
                                        <p:attrNameLst>
                                          <p:attrName>style.visibility</p:attrName>
                                        </p:attrNameLst>
                                      </p:cBhvr>
                                      <p:to>
                                        <p:strVal val="visible"/>
                                      </p:to>
                                    </p:set>
                                    <p:animEffect transition="in" filter="fade">
                                      <p:cBhvr>
                                        <p:cTn id="18" dur="500"/>
                                        <p:tgtEl>
                                          <p:spTgt spid="6657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572"/>
                                        </p:tgtEl>
                                        <p:attrNameLst>
                                          <p:attrName>style.visibility</p:attrName>
                                        </p:attrNameLst>
                                      </p:cBhvr>
                                      <p:to>
                                        <p:strVal val="visible"/>
                                      </p:to>
                                    </p:set>
                                    <p:animEffect transition="in" filter="fade">
                                      <p:cBhvr>
                                        <p:cTn id="23" dur="500"/>
                                        <p:tgtEl>
                                          <p:spTgt spid="66572"/>
                                        </p:tgtEl>
                                      </p:cBhvr>
                                    </p:animEffect>
                                  </p:childTnLst>
                                </p:cTn>
                              </p:par>
                              <p:par>
                                <p:cTn id="24" presetID="10" presetClass="entr" presetSubtype="0" fill="hold" nodeType="withEffect">
                                  <p:stCondLst>
                                    <p:cond delay="0"/>
                                  </p:stCondLst>
                                  <p:childTnLst>
                                    <p:set>
                                      <p:cBhvr>
                                        <p:cTn id="25" dur="1" fill="hold">
                                          <p:stCondLst>
                                            <p:cond delay="0"/>
                                          </p:stCondLst>
                                        </p:cTn>
                                        <p:tgtEl>
                                          <p:spTgt spid="66578"/>
                                        </p:tgtEl>
                                        <p:attrNameLst>
                                          <p:attrName>style.visibility</p:attrName>
                                        </p:attrNameLst>
                                      </p:cBhvr>
                                      <p:to>
                                        <p:strVal val="visible"/>
                                      </p:to>
                                    </p:set>
                                    <p:animEffect transition="in" filter="fade">
                                      <p:cBhvr>
                                        <p:cTn id="26" dur="500"/>
                                        <p:tgtEl>
                                          <p:spTgt spid="6657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65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65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65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562"/>
                                        </p:tgtEl>
                                        <p:attrNameLst>
                                          <p:attrName>style.visibility</p:attrName>
                                        </p:attrNameLst>
                                      </p:cBhvr>
                                      <p:to>
                                        <p:strVal val="visible"/>
                                      </p:to>
                                    </p:set>
                                    <p:animEffect transition="in" filter="fade">
                                      <p:cBhvr>
                                        <p:cTn id="43" dur="500"/>
                                        <p:tgtEl>
                                          <p:spTgt spid="6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nimBg="1"/>
      <p:bldP spid="66571" grpId="0" animBg="1"/>
      <p:bldP spid="66572" grpId="0" animBg="1"/>
      <p:bldP spid="66573" grpId="0" animBg="1"/>
      <p:bldP spid="66574" grpId="0" autoUpdateAnimBg="0"/>
      <p:bldP spid="66575" grpId="0" autoUpdateAnimBg="0"/>
      <p:bldP spid="66576" grpId="0" autoUpdateAnimBg="0"/>
    </p:bldLst>
  </p:timing>
</p:sld>
</file>

<file path=ppt/theme/theme1.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694</TotalTime>
  <Words>4026</Words>
  <Application>Microsoft Macintosh PowerPoint</Application>
  <PresentationFormat>On-screen Show (4:3)</PresentationFormat>
  <Paragraphs>647</Paragraphs>
  <Slides>41</Slides>
  <Notes>25</Notes>
  <HiddenSlides>1</HiddenSlides>
  <MMClips>0</MMClips>
  <ScaleCrop>false</ScaleCrop>
  <HeadingPairs>
    <vt:vector size="6" baseType="variant">
      <vt:variant>
        <vt:lpstr>Theme</vt:lpstr>
      </vt:variant>
      <vt:variant>
        <vt:i4>2</vt:i4>
      </vt:variant>
      <vt:variant>
        <vt:lpstr>Embedded OLE Servers</vt:lpstr>
      </vt:variant>
      <vt:variant>
        <vt:i4>3</vt:i4>
      </vt:variant>
      <vt:variant>
        <vt:lpstr>Slide Titles</vt:lpstr>
      </vt:variant>
      <vt:variant>
        <vt:i4>41</vt:i4>
      </vt:variant>
    </vt:vector>
  </HeadingPairs>
  <TitlesOfParts>
    <vt:vector size="46" baseType="lpstr">
      <vt:lpstr>Vorlage</vt:lpstr>
      <vt:lpstr>PPT-mall eng-Chalmers I GU 2014</vt:lpstr>
      <vt:lpstr>Clip</vt:lpstr>
      <vt:lpstr>Paint Shop Pro Image</vt:lpstr>
      <vt:lpstr>Microsoft Word 97 - 2004 Document</vt:lpstr>
      <vt:lpstr>Agile vs. Plan-driven</vt:lpstr>
      <vt:lpstr>Motivation: Agile vs. Plan-driven</vt:lpstr>
      <vt:lpstr>Waterfall model [Royce]</vt:lpstr>
      <vt:lpstr>The “unknown” part of the waterfall</vt:lpstr>
      <vt:lpstr>Waterfall Model</vt:lpstr>
      <vt:lpstr>Waterfall Model</vt:lpstr>
      <vt:lpstr>V-Model</vt:lpstr>
      <vt:lpstr>V-Model</vt:lpstr>
      <vt:lpstr>Field of Tension</vt:lpstr>
      <vt:lpstr>Typical problems in software development</vt:lpstr>
      <vt:lpstr>Projektplan (klassisch) c.f. IEEE Std 729-1983</vt:lpstr>
      <vt:lpstr>What is different in agile?</vt:lpstr>
      <vt:lpstr>Agile Manifesto</vt:lpstr>
      <vt:lpstr>Structure of agile methods Generally</vt:lpstr>
      <vt:lpstr>eXtreme  Programming</vt:lpstr>
      <vt:lpstr>Processes in XP based on Practices</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Just enough planning Inspired by Barry Boehm</vt:lpstr>
      <vt:lpstr>Agile thinking</vt:lpstr>
      <vt:lpstr>Introduce agile methods </vt:lpstr>
      <vt:lpstr>Agile in a large company?</vt:lpstr>
      <vt:lpstr>Implications of agile  (example here: XP)  „The heart of Agile Modeling is its practices“ Scott W. Ambler</vt:lpstr>
      <vt:lpstr>Common objections </vt:lpstr>
      <vt:lpstr>Real crucial issues</vt:lpstr>
      <vt:lpstr>What do we get?</vt:lpstr>
      <vt:lpstr>On-Site  Customer</vt:lpstr>
      <vt:lpstr>“Customer Proxy” Concept</vt:lpstr>
      <vt:lpstr>QM, Dokumentation (etc.) und interne Regeln</vt:lpstr>
      <vt:lpstr>Process Conformance</vt:lpstr>
      <vt:lpstr>PowerPoint Presentation</vt:lpstr>
      <vt:lpstr>PowerPoint Presentation</vt:lpstr>
      <vt:lpstr>Example:  Conformance Template</vt:lpstr>
      <vt:lpstr>Example:  Conformance Template</vt:lpstr>
      <vt:lpstr>Example:  Conformance Template</vt:lpstr>
      <vt:lpstr>Collective-Code Ownership</vt:lpstr>
      <vt:lpstr>Truck factor analysis</vt:lpstr>
      <vt:lpstr>Thanks!    (…and optional further reading)</vt:lpstr>
    </vt:vector>
  </TitlesOfParts>
  <Company>Chalmers | University of Gothenburg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vs. Plan-driven</dc:title>
  <dc:creator>Eric Knauss</dc:creator>
  <cp:lastModifiedBy>Eric Knauss</cp:lastModifiedBy>
  <cp:revision>24</cp:revision>
  <dcterms:created xsi:type="dcterms:W3CDTF">2014-03-24T14:38:01Z</dcterms:created>
  <dcterms:modified xsi:type="dcterms:W3CDTF">2014-05-06T10:53:34Z</dcterms:modified>
</cp:coreProperties>
</file>